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16"/>
  </p:notesMasterIdLst>
  <p:sldIdLst>
    <p:sldId id="260" r:id="rId2"/>
    <p:sldId id="270" r:id="rId3"/>
    <p:sldId id="261" r:id="rId4"/>
    <p:sldId id="262" r:id="rId5"/>
    <p:sldId id="263" r:id="rId6"/>
    <p:sldId id="265" r:id="rId7"/>
    <p:sldId id="264" r:id="rId8"/>
    <p:sldId id="266" r:id="rId9"/>
    <p:sldId id="258" r:id="rId10"/>
    <p:sldId id="257" r:id="rId11"/>
    <p:sldId id="259" r:id="rId12"/>
    <p:sldId id="268" r:id="rId13"/>
    <p:sldId id="269" r:id="rId14"/>
    <p:sldId id="271" r:id="rId15"/>
  </p:sldIdLst>
  <p:sldSz cx="12192000" cy="6858000"/>
  <p:notesSz cx="6894513" cy="9180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4" autoAdjust="0"/>
    <p:restoredTop sz="65293" autoAdjust="0"/>
  </p:normalViewPr>
  <p:slideViewPr>
    <p:cSldViewPr snapToGrid="0">
      <p:cViewPr varScale="1">
        <p:scale>
          <a:sx n="48" d="100"/>
          <a:sy n="48" d="100"/>
        </p:scale>
        <p:origin x="115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7622" cy="460620"/>
          </a:xfrm>
          <a:prstGeom prst="rect">
            <a:avLst/>
          </a:prstGeom>
        </p:spPr>
        <p:txBody>
          <a:bodyPr vert="horz" lIns="91851" tIns="45926" rIns="91851" bIns="4592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5295" y="0"/>
            <a:ext cx="2987622" cy="460620"/>
          </a:xfrm>
          <a:prstGeom prst="rect">
            <a:avLst/>
          </a:prstGeom>
        </p:spPr>
        <p:txBody>
          <a:bodyPr vert="horz" lIns="91851" tIns="45926" rIns="91851" bIns="45926" rtlCol="0"/>
          <a:lstStyle>
            <a:lvl1pPr algn="r">
              <a:defRPr sz="1200"/>
            </a:lvl1pPr>
          </a:lstStyle>
          <a:p>
            <a:fld id="{C66DFC94-B76D-4A8D-865F-47053DEC787B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7763"/>
            <a:ext cx="5510213" cy="3098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51" tIns="45926" rIns="91851" bIns="459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9452" y="4418122"/>
            <a:ext cx="5515610" cy="3614827"/>
          </a:xfrm>
          <a:prstGeom prst="rect">
            <a:avLst/>
          </a:prstGeom>
        </p:spPr>
        <p:txBody>
          <a:bodyPr vert="horz" lIns="91851" tIns="45926" rIns="91851" bIns="4592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19895"/>
            <a:ext cx="2987622" cy="460619"/>
          </a:xfrm>
          <a:prstGeom prst="rect">
            <a:avLst/>
          </a:prstGeom>
        </p:spPr>
        <p:txBody>
          <a:bodyPr vert="horz" lIns="91851" tIns="45926" rIns="91851" bIns="4592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5295" y="8719895"/>
            <a:ext cx="2987622" cy="460619"/>
          </a:xfrm>
          <a:prstGeom prst="rect">
            <a:avLst/>
          </a:prstGeom>
        </p:spPr>
        <p:txBody>
          <a:bodyPr vert="horz" lIns="91851" tIns="45926" rIns="91851" bIns="45926" rtlCol="0" anchor="b"/>
          <a:lstStyle>
            <a:lvl1pPr algn="r">
              <a:defRPr sz="1200"/>
            </a:lvl1pPr>
          </a:lstStyle>
          <a:p>
            <a:fld id="{E5D0C7E5-FFE4-4387-AB9C-0D482913F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78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0C7E5-FFE4-4387-AB9C-0D482913F3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61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0C7E5-FFE4-4387-AB9C-0D482913F3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0C7E5-FFE4-4387-AB9C-0D482913F3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15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0C7E5-FFE4-4387-AB9C-0D482913F3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42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0C7E5-FFE4-4387-AB9C-0D482913F3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77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0C7E5-FFE4-4387-AB9C-0D482913F3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76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0C7E5-FFE4-4387-AB9C-0D482913F3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57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0C7E5-FFE4-4387-AB9C-0D482913F3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84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0C7E5-FFE4-4387-AB9C-0D482913F3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00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0C7E5-FFE4-4387-AB9C-0D482913F3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61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0C7E5-FFE4-4387-AB9C-0D482913F3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61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2A9D-7DB2-492E-A2B9-63A1FF969FF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6668F-E903-4D6A-94BB-8C01342C9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5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2A9D-7DB2-492E-A2B9-63A1FF969FF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6668F-E903-4D6A-94BB-8C01342C9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1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2A9D-7DB2-492E-A2B9-63A1FF969FF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6668F-E903-4D6A-94BB-8C01342C94A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5280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2A9D-7DB2-492E-A2B9-63A1FF969FF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6668F-E903-4D6A-94BB-8C01342C9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04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2A9D-7DB2-492E-A2B9-63A1FF969FF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6668F-E903-4D6A-94BB-8C01342C94A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6300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2A9D-7DB2-492E-A2B9-63A1FF969FF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6668F-E903-4D6A-94BB-8C01342C9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50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2A9D-7DB2-492E-A2B9-63A1FF969FF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6668F-E903-4D6A-94BB-8C01342C9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84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2A9D-7DB2-492E-A2B9-63A1FF969FF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6668F-E903-4D6A-94BB-8C01342C9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57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2A9D-7DB2-492E-A2B9-63A1FF969FF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6668F-E903-4D6A-94BB-8C01342C9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31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2A9D-7DB2-492E-A2B9-63A1FF969FF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6668F-E903-4D6A-94BB-8C01342C9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32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2A9D-7DB2-492E-A2B9-63A1FF969FF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6668F-E903-4D6A-94BB-8C01342C9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0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2A9D-7DB2-492E-A2B9-63A1FF969FF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6668F-E903-4D6A-94BB-8C01342C9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2A9D-7DB2-492E-A2B9-63A1FF969FF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6668F-E903-4D6A-94BB-8C01342C9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65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2A9D-7DB2-492E-A2B9-63A1FF969FF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6668F-E903-4D6A-94BB-8C01342C9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183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2A9D-7DB2-492E-A2B9-63A1FF969FF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6668F-E903-4D6A-94BB-8C01342C9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601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2A9D-7DB2-492E-A2B9-63A1FF969FF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6668F-E903-4D6A-94BB-8C01342C9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77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22A9D-7DB2-492E-A2B9-63A1FF969FF6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CF6668F-E903-4D6A-94BB-8C01342C9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0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historicpittsburgh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pitt.edu/publication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hilsci-archive.pitt.edu/" TargetMode="External"/><Relationship Id="rId5" Type="http://schemas.openxmlformats.org/officeDocument/2006/relationships/hyperlink" Target="http://aei.pitt.edu/" TargetMode="External"/><Relationship Id="rId4" Type="http://schemas.openxmlformats.org/officeDocument/2006/relationships/hyperlink" Target="http://d-scholarship.pitt.edu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sundergrad.pitt.edu/first-year-students/courses-first-year-student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hyperlink" Target="http://pitt.libguides.com/ias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.bin"/><Relationship Id="rId4" Type="http://schemas.openxmlformats.org/officeDocument/2006/relationships/hyperlink" Target="http://library.pitt.edu/subject_specialists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pitt.libguides.com/content.php?pid=94052" TargetMode="External"/><Relationship Id="rId3" Type="http://schemas.openxmlformats.org/officeDocument/2006/relationships/hyperlink" Target="http://library.pitt.edu/data-management" TargetMode="External"/><Relationship Id="rId7" Type="http://schemas.openxmlformats.org/officeDocument/2006/relationships/hyperlink" Target="http://library.pitt.edu/bibliometric-servic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rcid.pitt.edu/" TargetMode="External"/><Relationship Id="rId5" Type="http://schemas.openxmlformats.org/officeDocument/2006/relationships/hyperlink" Target="http://library.pitt.edu/digital-scholarship-services" TargetMode="External"/><Relationship Id="rId4" Type="http://schemas.openxmlformats.org/officeDocument/2006/relationships/hyperlink" Target="http://rdmc.pitt.ed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University of Pittsburgh Library System (ULS)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Faculty Senate Library Committee Meeting</a:t>
            </a:r>
          </a:p>
          <a:p>
            <a:r>
              <a:rPr lang="en-US" sz="2800" dirty="0"/>
              <a:t>October 4, 2018</a:t>
            </a:r>
          </a:p>
          <a:p>
            <a:r>
              <a:rPr lang="en-US" sz="2800" dirty="0"/>
              <a:t>Kornelia Tancheva</a:t>
            </a:r>
          </a:p>
        </p:txBody>
      </p:sp>
    </p:spTree>
    <p:extLst>
      <p:ext uri="{BB962C8B-B14F-4D97-AF65-F5344CB8AC3E}">
        <p14:creationId xmlns:p14="http://schemas.microsoft.com/office/powerpoint/2010/main" val="408846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413" y="618167"/>
            <a:ext cx="3932237" cy="1304693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r>
              <a:rPr lang="en-US" b="1" dirty="0"/>
              <a:t>New Archival and Manuscript Collections</a:t>
            </a:r>
            <a:br>
              <a:rPr lang="en-US" b="1" dirty="0"/>
            </a:br>
            <a:br>
              <a:rPr lang="en-US" b="1" dirty="0"/>
            </a:b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991" y="1521437"/>
            <a:ext cx="3932237" cy="430781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Borges manuscript notebook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Erma </a:t>
            </a:r>
            <a:r>
              <a:rPr lang="en-US" sz="2000" dirty="0" err="1"/>
              <a:t>D’Ascenzio</a:t>
            </a:r>
            <a:r>
              <a:rPr lang="en-US" sz="2000" dirty="0"/>
              <a:t> (first female on City Council)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Edward </a:t>
            </a:r>
            <a:r>
              <a:rPr lang="en-US" sz="2000" dirty="0" err="1"/>
              <a:t>Gurjuoy</a:t>
            </a:r>
            <a:r>
              <a:rPr lang="en-US" sz="2000" dirty="0"/>
              <a:t> (noted Pitt physicist)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Adolf </a:t>
            </a:r>
            <a:r>
              <a:rPr lang="en-US" sz="2000" dirty="0" err="1"/>
              <a:t>Grunbaum</a:t>
            </a:r>
            <a:r>
              <a:rPr lang="en-US" sz="2000" dirty="0"/>
              <a:t> (noted Pitt philosopher)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Nuel</a:t>
            </a:r>
            <a:r>
              <a:rPr lang="en-US" sz="2000" dirty="0"/>
              <a:t> </a:t>
            </a:r>
            <a:r>
              <a:rPr lang="en-US" sz="2000" dirty="0" err="1"/>
              <a:t>Belnap</a:t>
            </a:r>
            <a:r>
              <a:rPr lang="en-US" sz="2000" dirty="0"/>
              <a:t> (noted Pitt philosopher)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045" y="720171"/>
            <a:ext cx="4276228" cy="24053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089" y="3972374"/>
            <a:ext cx="1419225" cy="11906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254" y="2974707"/>
            <a:ext cx="4852730" cy="285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36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563" y="1237785"/>
            <a:ext cx="3932237" cy="78058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Historic Pittsburgh</a:t>
            </a:r>
            <a:br>
              <a:rPr lang="en-US" sz="2800" b="1" dirty="0"/>
            </a:br>
            <a:br>
              <a:rPr lang="en-US" sz="2800" b="1" dirty="0"/>
            </a:br>
            <a:endParaRPr lang="en-US" sz="2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9212" y="2328759"/>
            <a:ext cx="6553199" cy="34810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19212" y="1372039"/>
            <a:ext cx="5481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hlinkClick r:id="rId4"/>
              </a:rPr>
              <a:t>historicpittsburgh.org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559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of Strategic Importance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People Expertise</a:t>
            </a:r>
          </a:p>
          <a:p>
            <a:r>
              <a:rPr lang="en-US" dirty="0"/>
              <a:t>Special Collections</a:t>
            </a:r>
          </a:p>
          <a:p>
            <a:r>
              <a:rPr lang="en-US" dirty="0"/>
              <a:t>Research Support</a:t>
            </a:r>
          </a:p>
          <a:p>
            <a:r>
              <a:rPr lang="en-US" dirty="0"/>
              <a:t>Digital Scholarship</a:t>
            </a:r>
          </a:p>
          <a:p>
            <a:r>
              <a:rPr lang="en-US" dirty="0"/>
              <a:t>Community Engagement</a:t>
            </a:r>
          </a:p>
          <a:p>
            <a:r>
              <a:rPr lang="en-US" dirty="0"/>
              <a:t>Open Access</a:t>
            </a:r>
          </a:p>
          <a:p>
            <a:pPr lvl="1"/>
            <a:r>
              <a:rPr lang="en-US" dirty="0"/>
              <a:t>OA Journal Publishing Program: </a:t>
            </a:r>
            <a:r>
              <a:rPr lang="en-US" u="sng" dirty="0">
                <a:hlinkClick r:id="rId3"/>
              </a:rPr>
              <a:t>http://library.pitt.edu/publications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OA repositories</a:t>
            </a:r>
          </a:p>
          <a:p>
            <a:pPr lvl="2"/>
            <a:r>
              <a:rPr lang="en-US" b="1" dirty="0" err="1"/>
              <a:t>D-Scholarship@Pitt</a:t>
            </a:r>
            <a:r>
              <a:rPr lang="en-US" dirty="0"/>
              <a:t> </a:t>
            </a:r>
            <a:r>
              <a:rPr lang="en-US" u="sng" dirty="0">
                <a:hlinkClick r:id="rId4"/>
              </a:rPr>
              <a:t>http://d-scholarship.pitt.edu</a:t>
            </a:r>
            <a:r>
              <a:rPr lang="en-US" u="sng" dirty="0"/>
              <a:t> </a:t>
            </a:r>
          </a:p>
          <a:p>
            <a:pPr lvl="2"/>
            <a:r>
              <a:rPr lang="en-US" b="1" dirty="0"/>
              <a:t>Archive of European Integration</a:t>
            </a:r>
            <a:r>
              <a:rPr lang="en-US" dirty="0"/>
              <a:t> </a:t>
            </a:r>
            <a:r>
              <a:rPr lang="en-US" u="sng" dirty="0">
                <a:hlinkClick r:id="rId5"/>
              </a:rPr>
              <a:t>http://aei.pitt.edu</a:t>
            </a:r>
            <a:endParaRPr lang="en-US" u="sng" dirty="0"/>
          </a:p>
          <a:p>
            <a:pPr lvl="2"/>
            <a:r>
              <a:rPr lang="en-US" b="1" dirty="0" err="1"/>
              <a:t>philsci</a:t>
            </a:r>
            <a:r>
              <a:rPr lang="en-US" b="1" dirty="0"/>
              <a:t>-archive</a:t>
            </a:r>
            <a:r>
              <a:rPr lang="en-US" dirty="0"/>
              <a:t> </a:t>
            </a:r>
            <a:r>
              <a:rPr lang="en-US" u="sng" dirty="0">
                <a:hlinkClick r:id="rId6"/>
              </a:rPr>
              <a:t>http://philsci-archive.pitt.edu</a:t>
            </a:r>
            <a:endParaRPr lang="en-US" dirty="0"/>
          </a:p>
          <a:p>
            <a:r>
              <a:rPr lang="en-US" dirty="0"/>
              <a:t>Grants and fundraising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046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Hillman renovation</a:t>
            </a:r>
          </a:p>
          <a:p>
            <a:r>
              <a:rPr lang="en-US" dirty="0"/>
              <a:t>Thomas Blvd. high-bay storage</a:t>
            </a:r>
          </a:p>
          <a:p>
            <a:r>
              <a:rPr lang="en-US" dirty="0"/>
              <a:t>Langley renovation</a:t>
            </a:r>
          </a:p>
          <a:p>
            <a:r>
              <a:rPr lang="en-US" dirty="0"/>
              <a:t>Titusville campus</a:t>
            </a:r>
          </a:p>
        </p:txBody>
      </p:sp>
    </p:spTree>
    <p:extLst>
      <p:ext uri="{BB962C8B-B14F-4D97-AF65-F5344CB8AC3E}">
        <p14:creationId xmlns:p14="http://schemas.microsoft.com/office/powerpoint/2010/main" val="2785476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30963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Libraries Within the ULS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Hillman</a:t>
            </a:r>
          </a:p>
          <a:p>
            <a:r>
              <a:rPr lang="en-US" dirty="0"/>
              <a:t>Fine Arts</a:t>
            </a:r>
          </a:p>
          <a:p>
            <a:r>
              <a:rPr lang="en-US" dirty="0"/>
              <a:t>Music</a:t>
            </a:r>
          </a:p>
          <a:p>
            <a:r>
              <a:rPr lang="en-US" dirty="0"/>
              <a:t>Center for American Music</a:t>
            </a:r>
          </a:p>
          <a:p>
            <a:r>
              <a:rPr lang="en-US" dirty="0"/>
              <a:t>Engineering</a:t>
            </a:r>
          </a:p>
          <a:p>
            <a:r>
              <a:rPr lang="en-US" dirty="0"/>
              <a:t>Chemistry</a:t>
            </a:r>
          </a:p>
          <a:p>
            <a:r>
              <a:rPr lang="en-US" dirty="0"/>
              <a:t>Langley</a:t>
            </a:r>
          </a:p>
          <a:p>
            <a:r>
              <a:rPr lang="en-US" dirty="0"/>
              <a:t>Regional campuses</a:t>
            </a:r>
          </a:p>
          <a:p>
            <a:pPr lvl="1"/>
            <a:r>
              <a:rPr lang="en-US" dirty="0"/>
              <a:t>Titusville</a:t>
            </a:r>
          </a:p>
          <a:p>
            <a:pPr lvl="1"/>
            <a:r>
              <a:rPr lang="en-US" dirty="0"/>
              <a:t>Johnstown</a:t>
            </a:r>
          </a:p>
          <a:p>
            <a:pPr lvl="1"/>
            <a:r>
              <a:rPr lang="en-US" dirty="0"/>
              <a:t>Bradford</a:t>
            </a:r>
          </a:p>
          <a:p>
            <a:pPr lvl="1"/>
            <a:r>
              <a:rPr lang="en-US" dirty="0"/>
              <a:t>Greensburg</a:t>
            </a:r>
          </a:p>
        </p:txBody>
      </p:sp>
    </p:spTree>
    <p:extLst>
      <p:ext uri="{BB962C8B-B14F-4D97-AF65-F5344CB8AC3E}">
        <p14:creationId xmlns:p14="http://schemas.microsoft.com/office/powerpoint/2010/main" val="3690950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ULS in numbers (FY’17)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49238"/>
            <a:ext cx="9156779" cy="52448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Collections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6,585,808</a:t>
            </a:r>
            <a:r>
              <a:rPr lang="en-US" dirty="0"/>
              <a:t> volumes (includes e-books, e-journals)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Print book titles </a:t>
            </a:r>
            <a:r>
              <a:rPr lang="en-US" dirty="0">
                <a:solidFill>
                  <a:srgbClr val="FF0000"/>
                </a:solidFill>
              </a:rPr>
              <a:t>4,836,017  (titles)</a:t>
            </a:r>
          </a:p>
          <a:p>
            <a:pPr lvl="1"/>
            <a:r>
              <a:rPr lang="en-US" dirty="0"/>
              <a:t>E-books </a:t>
            </a:r>
            <a:r>
              <a:rPr lang="en-US" dirty="0">
                <a:solidFill>
                  <a:srgbClr val="FF0000"/>
                </a:solidFill>
              </a:rPr>
              <a:t>1,305,441</a:t>
            </a:r>
          </a:p>
          <a:p>
            <a:pPr lvl="1"/>
            <a:r>
              <a:rPr lang="en-US" dirty="0"/>
              <a:t>Print serials: </a:t>
            </a:r>
            <a:r>
              <a:rPr lang="en-US" dirty="0">
                <a:solidFill>
                  <a:srgbClr val="FF0000"/>
                </a:solidFill>
              </a:rPr>
              <a:t>109,160</a:t>
            </a:r>
          </a:p>
          <a:p>
            <a:pPr lvl="1"/>
            <a:r>
              <a:rPr lang="en-US" dirty="0"/>
              <a:t>E-journals: </a:t>
            </a:r>
            <a:r>
              <a:rPr lang="en-US" dirty="0">
                <a:solidFill>
                  <a:srgbClr val="FF0000"/>
                </a:solidFill>
              </a:rPr>
              <a:t>228,331</a:t>
            </a:r>
          </a:p>
          <a:p>
            <a:pPr lvl="1"/>
            <a:r>
              <a:rPr lang="en-US" dirty="0"/>
              <a:t>Databases:   </a:t>
            </a:r>
            <a:r>
              <a:rPr lang="en-US" dirty="0">
                <a:solidFill>
                  <a:srgbClr val="FF0000"/>
                </a:solidFill>
              </a:rPr>
              <a:t>571</a:t>
            </a:r>
          </a:p>
          <a:p>
            <a:pPr lvl="1"/>
            <a:endParaRPr lang="en-US" dirty="0"/>
          </a:p>
          <a:p>
            <a:r>
              <a:rPr lang="en-US" dirty="0"/>
              <a:t>Use of Collections</a:t>
            </a:r>
          </a:p>
          <a:p>
            <a:pPr lvl="1"/>
            <a:r>
              <a:rPr lang="en-US" dirty="0"/>
              <a:t>Physical circulation:  </a:t>
            </a:r>
            <a:r>
              <a:rPr lang="en-US" dirty="0">
                <a:solidFill>
                  <a:srgbClr val="FF0000"/>
                </a:solidFill>
              </a:rPr>
              <a:t>81,654 (50% decrease)</a:t>
            </a:r>
          </a:p>
          <a:p>
            <a:pPr lvl="1"/>
            <a:r>
              <a:rPr lang="en-US" dirty="0"/>
              <a:t>Full text article downloads:  </a:t>
            </a:r>
            <a:r>
              <a:rPr lang="en-US" dirty="0">
                <a:solidFill>
                  <a:srgbClr val="FF0000"/>
                </a:solidFill>
              </a:rPr>
              <a:t>5,585,713 (decrease)</a:t>
            </a:r>
          </a:p>
          <a:p>
            <a:pPr lvl="1"/>
            <a:r>
              <a:rPr lang="en-US" dirty="0"/>
              <a:t>Database searches: </a:t>
            </a:r>
            <a:r>
              <a:rPr lang="en-US" dirty="0">
                <a:solidFill>
                  <a:srgbClr val="FF0000"/>
                </a:solidFill>
              </a:rPr>
              <a:t>4,834,860 (increase)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924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Visitors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1,907,512</a:t>
            </a:r>
          </a:p>
          <a:p>
            <a:r>
              <a:rPr lang="en-US" dirty="0"/>
              <a:t>Services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Reference</a:t>
            </a:r>
            <a:r>
              <a:rPr lang="en-US" dirty="0">
                <a:solidFill>
                  <a:srgbClr val="FF0000"/>
                </a:solidFill>
              </a:rPr>
              <a:t> 18,882 </a:t>
            </a:r>
            <a:r>
              <a:rPr lang="en-US" dirty="0">
                <a:solidFill>
                  <a:schemeClr val="tx1"/>
                </a:solidFill>
              </a:rPr>
              <a:t>(50% decrease)</a:t>
            </a:r>
          </a:p>
          <a:p>
            <a:pPr lvl="1"/>
            <a:r>
              <a:rPr lang="en-US" dirty="0"/>
              <a:t>Instruction sessions: </a:t>
            </a:r>
            <a:r>
              <a:rPr lang="en-US" dirty="0">
                <a:solidFill>
                  <a:srgbClr val="FF0000"/>
                </a:solidFill>
              </a:rPr>
              <a:t>994 </a:t>
            </a:r>
            <a:r>
              <a:rPr lang="en-US" dirty="0">
                <a:solidFill>
                  <a:schemeClr val="tx1"/>
                </a:solidFill>
              </a:rPr>
              <a:t>(increase)</a:t>
            </a:r>
          </a:p>
          <a:p>
            <a:pPr lvl="1"/>
            <a:r>
              <a:rPr lang="en-US" dirty="0"/>
              <a:t>Number of participants in instruction sessions: </a:t>
            </a:r>
            <a:r>
              <a:rPr lang="en-US" dirty="0">
                <a:solidFill>
                  <a:srgbClr val="FF0000"/>
                </a:solidFill>
              </a:rPr>
              <a:t>20,710 </a:t>
            </a:r>
            <a:r>
              <a:rPr lang="en-US" dirty="0">
                <a:solidFill>
                  <a:schemeClr val="tx1"/>
                </a:solidFill>
              </a:rPr>
              <a:t>(increase)</a:t>
            </a:r>
          </a:p>
          <a:p>
            <a:pPr lvl="1"/>
            <a:r>
              <a:rPr lang="en-US" dirty="0"/>
              <a:t>ILL Borrowing: </a:t>
            </a:r>
            <a:r>
              <a:rPr lang="en-US" dirty="0">
                <a:solidFill>
                  <a:srgbClr val="FF0000"/>
                </a:solidFill>
              </a:rPr>
              <a:t>39,197</a:t>
            </a:r>
          </a:p>
        </p:txBody>
      </p:sp>
    </p:spTree>
    <p:extLst>
      <p:ext uri="{BB962C8B-B14F-4D97-AF65-F5344CB8AC3E}">
        <p14:creationId xmlns:p14="http://schemas.microsoft.com/office/powerpoint/2010/main" val="642975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Highlights: Undergraduates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3"/>
              </a:rPr>
              <a:t>Introduction to the Arts and Sciences (FP0001)</a:t>
            </a:r>
            <a:endParaRPr lang="en-US" u="sng" dirty="0"/>
          </a:p>
          <a:p>
            <a:pPr lvl="1"/>
            <a:r>
              <a:rPr lang="en-US" u="sng" dirty="0">
                <a:hlinkClick r:id="rId4"/>
              </a:rPr>
              <a:t>pre-class tutorial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145" y="3093020"/>
            <a:ext cx="3687850" cy="25267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079" y="3093020"/>
            <a:ext cx="4579321" cy="252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41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145" y="1611486"/>
            <a:ext cx="6709757" cy="4341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90" b="14666"/>
          <a:stretch/>
        </p:blipFill>
        <p:spPr>
          <a:xfrm>
            <a:off x="4655128" y="3059083"/>
            <a:ext cx="4480604" cy="26683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0" b="19273"/>
          <a:stretch/>
        </p:blipFill>
        <p:spPr>
          <a:xfrm>
            <a:off x="0" y="4842256"/>
            <a:ext cx="2685010" cy="2015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1" b="6424"/>
          <a:stretch/>
        </p:blipFill>
        <p:spPr>
          <a:xfrm>
            <a:off x="-1" y="1995240"/>
            <a:ext cx="2685011" cy="28470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r="17940" b="23030"/>
          <a:stretch/>
        </p:blipFill>
        <p:spPr>
          <a:xfrm>
            <a:off x="9326903" y="5004262"/>
            <a:ext cx="2865098" cy="18537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2" b="12000"/>
          <a:stretch/>
        </p:blipFill>
        <p:spPr>
          <a:xfrm>
            <a:off x="9326902" y="2560319"/>
            <a:ext cx="2879115" cy="24439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4" b="19151"/>
          <a:stretch/>
        </p:blipFill>
        <p:spPr>
          <a:xfrm>
            <a:off x="0" y="1"/>
            <a:ext cx="2685010" cy="20262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 t="21697" r="11485"/>
          <a:stretch/>
        </p:blipFill>
        <p:spPr>
          <a:xfrm>
            <a:off x="9326901" y="1"/>
            <a:ext cx="2865099" cy="25603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45" r="9939"/>
          <a:stretch/>
        </p:blipFill>
        <p:spPr>
          <a:xfrm>
            <a:off x="7130039" y="0"/>
            <a:ext cx="2182845" cy="16114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8" t="6304" r="9939" b="26787"/>
          <a:stretch/>
        </p:blipFill>
        <p:spPr>
          <a:xfrm>
            <a:off x="2685010" y="-20504"/>
            <a:ext cx="2135520" cy="16114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r="15576"/>
          <a:stretch/>
        </p:blipFill>
        <p:spPr>
          <a:xfrm>
            <a:off x="2807116" y="5877099"/>
            <a:ext cx="2238707" cy="9809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7" r="15940" b="24122"/>
          <a:stretch/>
        </p:blipFill>
        <p:spPr>
          <a:xfrm>
            <a:off x="4834547" y="0"/>
            <a:ext cx="2295492" cy="16114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"/>
          <a:stretch/>
        </p:blipFill>
        <p:spPr>
          <a:xfrm>
            <a:off x="5045825" y="5877099"/>
            <a:ext cx="2084211" cy="9809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1" t="8970" r="3576" b="6061"/>
          <a:stretch/>
        </p:blipFill>
        <p:spPr>
          <a:xfrm>
            <a:off x="7130038" y="5877099"/>
            <a:ext cx="2182845" cy="99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3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Highlights: All Users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4"/>
              </a:rPr>
              <a:t>Liaison program</a:t>
            </a:r>
            <a:endParaRPr lang="en-US" dirty="0"/>
          </a:p>
          <a:p>
            <a:pPr lvl="1"/>
            <a:r>
              <a:rPr lang="en-US" dirty="0"/>
              <a:t>“Your Librarian”</a:t>
            </a:r>
          </a:p>
          <a:p>
            <a:pPr lvl="1"/>
            <a:r>
              <a:rPr lang="en-US" dirty="0"/>
              <a:t>Personalized Service</a:t>
            </a:r>
          </a:p>
          <a:p>
            <a:pPr lvl="1"/>
            <a:r>
              <a:rPr lang="en-US" dirty="0"/>
              <a:t>Collaborate with functional experts</a:t>
            </a:r>
          </a:p>
          <a:p>
            <a:pPr lvl="2"/>
            <a:r>
              <a:rPr lang="en-US" dirty="0"/>
              <a:t>GIS</a:t>
            </a:r>
          </a:p>
          <a:p>
            <a:pPr lvl="2"/>
            <a:r>
              <a:rPr lang="en-US" dirty="0"/>
              <a:t>Digital Scholarship</a:t>
            </a:r>
          </a:p>
          <a:p>
            <a:pPr lvl="2"/>
            <a:r>
              <a:rPr lang="en-US" dirty="0"/>
              <a:t>Data Management</a:t>
            </a:r>
          </a:p>
          <a:p>
            <a:pPr lvl="2"/>
            <a:r>
              <a:rPr lang="en-US" dirty="0"/>
              <a:t>Metadata</a:t>
            </a:r>
          </a:p>
          <a:p>
            <a:pPr lvl="2"/>
            <a:r>
              <a:rPr lang="en-US" dirty="0" err="1"/>
              <a:t>Bibliometrics</a:t>
            </a:r>
            <a:endParaRPr lang="en-US" dirty="0"/>
          </a:p>
          <a:p>
            <a:pPr lvl="2"/>
            <a:r>
              <a:rPr lang="en-US" dirty="0"/>
              <a:t>Copyright</a:t>
            </a:r>
          </a:p>
          <a:p>
            <a:pPr lvl="2"/>
            <a:r>
              <a:rPr lang="en-US" dirty="0"/>
              <a:t>Scholarly Communication</a:t>
            </a:r>
          </a:p>
          <a:p>
            <a:pPr lvl="1"/>
            <a:r>
              <a:rPr lang="en-US" dirty="0"/>
              <a:t>Referrals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820527"/>
              </p:ext>
            </p:extLst>
          </p:nvPr>
        </p:nvGraphicFramePr>
        <p:xfrm>
          <a:off x="5451918" y="1485900"/>
          <a:ext cx="2162325" cy="501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Acrobat Document" r:id="rId5" imgW="2514132" imgH="5829300" progId="AcroExch.Document.DC">
                  <p:embed/>
                </p:oleObj>
              </mc:Choice>
              <mc:Fallback>
                <p:oleObj name="Acrobat Document" r:id="rId5" imgW="2514132" imgH="58293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51918" y="1485900"/>
                        <a:ext cx="2162325" cy="5012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5909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Highlights: Research (Faculty, Graduate Students, Undergrads)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3"/>
              </a:rPr>
              <a:t>Data Management</a:t>
            </a:r>
            <a:endParaRPr lang="en-US" dirty="0"/>
          </a:p>
          <a:p>
            <a:pPr lvl="1"/>
            <a:r>
              <a:rPr lang="en-US" dirty="0"/>
              <a:t>Planning, describing and documenting, organization, naming, formats, sharing</a:t>
            </a:r>
          </a:p>
          <a:p>
            <a:pPr lvl="1"/>
            <a:r>
              <a:rPr lang="en-US" u="sng" dirty="0">
                <a:hlinkClick r:id="rId4"/>
              </a:rPr>
              <a:t>Data Management Committee</a:t>
            </a:r>
            <a:endParaRPr lang="en-US" dirty="0"/>
          </a:p>
          <a:p>
            <a:r>
              <a:rPr lang="en-US" dirty="0">
                <a:hlinkClick r:id="rId5"/>
              </a:rPr>
              <a:t>Digital Scholarship</a:t>
            </a:r>
            <a:endParaRPr lang="en-US" dirty="0"/>
          </a:p>
          <a:p>
            <a:pPr lvl="1"/>
            <a:r>
              <a:rPr lang="en-US" dirty="0"/>
              <a:t>Acquisition and management of digital information; digital tools and methods for content exploration, visualization, and analysis; digital-platform sharing</a:t>
            </a:r>
          </a:p>
          <a:p>
            <a:pPr lvl="1"/>
            <a:r>
              <a:rPr lang="en-US" dirty="0"/>
              <a:t>Consultations and partnerships; training and events; specialized spaces and labs; on- and off-campus coordination</a:t>
            </a:r>
          </a:p>
          <a:p>
            <a:r>
              <a:rPr lang="en-US" dirty="0"/>
              <a:t>ORCID</a:t>
            </a:r>
          </a:p>
          <a:p>
            <a:pPr lvl="1"/>
            <a:r>
              <a:rPr lang="en-US" u="sng" dirty="0">
                <a:hlinkClick r:id="rId6"/>
              </a:rPr>
              <a:t>https://orcid.pitt.edu</a:t>
            </a:r>
            <a:endParaRPr lang="en-US" dirty="0"/>
          </a:p>
          <a:p>
            <a:r>
              <a:rPr lang="en-US" dirty="0"/>
              <a:t>Metadata</a:t>
            </a:r>
          </a:p>
          <a:p>
            <a:r>
              <a:rPr lang="en-US" dirty="0" err="1">
                <a:hlinkClick r:id="rId7"/>
              </a:rPr>
              <a:t>Bibliometrics</a:t>
            </a:r>
            <a:endParaRPr lang="en-US" dirty="0"/>
          </a:p>
          <a:p>
            <a:pPr lvl="1"/>
            <a:r>
              <a:rPr lang="en-US" dirty="0" err="1">
                <a:hlinkClick r:id="rId8"/>
              </a:rPr>
              <a:t>LibGuide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806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328030"/>
            <a:ext cx="5821278" cy="1193675"/>
          </a:xfrm>
        </p:spPr>
        <p:txBody>
          <a:bodyPr>
            <a:noAutofit/>
          </a:bodyPr>
          <a:lstStyle/>
          <a:p>
            <a:r>
              <a:rPr lang="en-US" sz="2800" b="1" dirty="0"/>
              <a:t>Areas of Strategic Importance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Archives and Special Collections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3289">
            <a:off x="5840438" y="398826"/>
            <a:ext cx="1949335" cy="317961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5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Urban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Children’s Literature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History of Books &amp; Printing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Philosophy of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Theater and Performing 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University 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Labor Movement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Environmentalism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Political Papers and Activism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Medical Innovation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7332" y="3505420"/>
            <a:ext cx="3938239" cy="31114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853" y="2648332"/>
            <a:ext cx="7629660" cy="3129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30697">
            <a:off x="7279785" y="3917682"/>
            <a:ext cx="2028419" cy="3613951"/>
          </a:xfrm>
          <a:prstGeom prst="rect">
            <a:avLst/>
          </a:prstGeom>
        </p:spPr>
      </p:pic>
      <p:sp>
        <p:nvSpPr>
          <p:cNvPr id="12" name="AutoShape 4" descr="blob:null/9d367dfa-0b7e-4172-af69-4f89125de0c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078" y="88599"/>
            <a:ext cx="3333211" cy="337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9960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523</TotalTime>
  <Words>422</Words>
  <Application>Microsoft Office PowerPoint</Application>
  <PresentationFormat>Widescreen</PresentationFormat>
  <Paragraphs>117</Paragraphs>
  <Slides>14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Trebuchet MS</vt:lpstr>
      <vt:lpstr>Wingdings 3</vt:lpstr>
      <vt:lpstr>Facet</vt:lpstr>
      <vt:lpstr>Acrobat Document</vt:lpstr>
      <vt:lpstr>University of Pittsburgh Library System (ULS)</vt:lpstr>
      <vt:lpstr>Libraries Within the ULS</vt:lpstr>
      <vt:lpstr>ULS in numbers (FY’17)</vt:lpstr>
      <vt:lpstr>More Numbers</vt:lpstr>
      <vt:lpstr>Services Highlights: Undergraduates</vt:lpstr>
      <vt:lpstr>PowerPoint Presentation</vt:lpstr>
      <vt:lpstr>Services Highlights: All Users</vt:lpstr>
      <vt:lpstr>Services Highlights: Research (Faculty, Graduate Students, Undergrads)</vt:lpstr>
      <vt:lpstr>Areas of Strategic Importance  Archives and Special Collections</vt:lpstr>
      <vt:lpstr>  New Archival and Manuscript Collections  </vt:lpstr>
      <vt:lpstr>Historic Pittsburgh  </vt:lpstr>
      <vt:lpstr>Areas of Strategic Importance</vt:lpstr>
      <vt:lpstr>Building Updates</vt:lpstr>
      <vt:lpstr>Thank You</vt:lpstr>
    </vt:vector>
  </TitlesOfParts>
  <Company>University Library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Archives &amp; Special Collections</dc:title>
  <dc:creator>Galloway, Ed</dc:creator>
  <cp:lastModifiedBy>Molinaro, Lori Ann</cp:lastModifiedBy>
  <cp:revision>46</cp:revision>
  <cp:lastPrinted>2017-10-02T12:24:58Z</cp:lastPrinted>
  <dcterms:created xsi:type="dcterms:W3CDTF">2017-09-26T13:23:53Z</dcterms:created>
  <dcterms:modified xsi:type="dcterms:W3CDTF">2018-10-17T17:42:41Z</dcterms:modified>
</cp:coreProperties>
</file>