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319" r:id="rId3"/>
    <p:sldId id="307" r:id="rId4"/>
    <p:sldId id="265" r:id="rId5"/>
    <p:sldId id="305" r:id="rId6"/>
    <p:sldId id="270" r:id="rId7"/>
    <p:sldId id="266" r:id="rId8"/>
    <p:sldId id="267" r:id="rId9"/>
    <p:sldId id="288" r:id="rId10"/>
    <p:sldId id="268" r:id="rId11"/>
    <p:sldId id="292" r:id="rId12"/>
    <p:sldId id="294" r:id="rId13"/>
    <p:sldId id="295" r:id="rId14"/>
    <p:sldId id="269" r:id="rId15"/>
    <p:sldId id="309" r:id="rId16"/>
    <p:sldId id="320" r:id="rId17"/>
    <p:sldId id="310" r:id="rId18"/>
    <p:sldId id="274" r:id="rId19"/>
    <p:sldId id="311" r:id="rId20"/>
    <p:sldId id="276" r:id="rId21"/>
    <p:sldId id="314" r:id="rId22"/>
    <p:sldId id="284" r:id="rId23"/>
    <p:sldId id="313" r:id="rId24"/>
    <p:sldId id="317" r:id="rId25"/>
    <p:sldId id="318" r:id="rId26"/>
    <p:sldId id="316" r:id="rId27"/>
    <p:sldId id="299"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94"/>
    <a:srgbClr val="003493"/>
    <a:srgbClr val="DBC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1"/>
    <p:restoredTop sz="94694"/>
  </p:normalViewPr>
  <p:slideViewPr>
    <p:cSldViewPr snapToGrid="0" snapToObjects="1">
      <p:cViewPr varScale="1">
        <p:scale>
          <a:sx n="147" d="100"/>
          <a:sy n="147" d="100"/>
        </p:scale>
        <p:origin x="7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C5C6A-B83C-4960-AF67-2B30CC8D0271}" type="doc">
      <dgm:prSet loTypeId="urn:microsoft.com/office/officeart/2005/8/layout/chevron1" loCatId="process" qsTypeId="urn:microsoft.com/office/officeart/2005/8/quickstyle/simple1" qsCatId="simple" csTypeId="urn:microsoft.com/office/officeart/2005/8/colors/accent1_2" csCatId="accent1" phldr="1"/>
      <dgm:spPr/>
    </dgm:pt>
    <dgm:pt modelId="{685FAFFD-FD2D-41D4-BBEC-3351EAA0B1D5}">
      <dgm:prSet phldrT="[Text]"/>
      <dgm:spPr>
        <a:xfrm>
          <a:off x="1785" y="1074419"/>
          <a:ext cx="2175867" cy="870346"/>
        </a:xfrm>
        <a:prstGeom prst="chevron">
          <a:avLst/>
        </a:prstGeom>
        <a:solidFill>
          <a:schemeClr val="tx2"/>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003594"/>
              </a:solidFill>
              <a:latin typeface="Arial Narrow"/>
              <a:ea typeface="+mn-ea"/>
              <a:cs typeface="+mn-cs"/>
            </a:rPr>
            <a:t>AY2019</a:t>
          </a:r>
          <a:endParaRPr lang="en-US" dirty="0">
            <a:solidFill>
              <a:srgbClr val="003594"/>
            </a:solidFill>
            <a:latin typeface="Arial Narrow"/>
            <a:ea typeface="+mn-ea"/>
            <a:cs typeface="+mn-cs"/>
          </a:endParaRPr>
        </a:p>
      </dgm:t>
    </dgm:pt>
    <dgm:pt modelId="{2FC50D55-3733-406B-B8E6-6B56124C77B4}" type="parTrans" cxnId="{E4D393FC-887E-4E31-A5E1-7A46BCE6A1DD}">
      <dgm:prSet/>
      <dgm:spPr/>
      <dgm:t>
        <a:bodyPr/>
        <a:lstStyle/>
        <a:p>
          <a:endParaRPr lang="en-US"/>
        </a:p>
      </dgm:t>
    </dgm:pt>
    <dgm:pt modelId="{74F16EC5-D162-4EB2-BDCB-0DA043311304}" type="sibTrans" cxnId="{E4D393FC-887E-4E31-A5E1-7A46BCE6A1DD}">
      <dgm:prSet/>
      <dgm:spPr/>
      <dgm:t>
        <a:bodyPr/>
        <a:lstStyle/>
        <a:p>
          <a:endParaRPr lang="en-US"/>
        </a:p>
      </dgm:t>
    </dgm:pt>
    <dgm:pt modelId="{25107AE3-94D2-4E52-87CE-D37172E7C5C4}">
      <dgm:prSet phldrT="[Text]"/>
      <dgm:spPr>
        <a:xfrm>
          <a:off x="1960066" y="1074419"/>
          <a:ext cx="2175867" cy="870346"/>
        </a:xfrm>
        <a:prstGeom prst="chevron">
          <a:avLst/>
        </a:prstGeom>
        <a:solidFill>
          <a:schemeClr val="tx2"/>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003594"/>
              </a:solidFill>
              <a:latin typeface="Arial Narrow"/>
              <a:ea typeface="+mn-ea"/>
              <a:cs typeface="+mn-cs"/>
            </a:rPr>
            <a:t>AY2020</a:t>
          </a:r>
          <a:endParaRPr lang="en-US" dirty="0">
            <a:solidFill>
              <a:srgbClr val="003594"/>
            </a:solidFill>
            <a:latin typeface="Arial Narrow"/>
            <a:ea typeface="+mn-ea"/>
            <a:cs typeface="+mn-cs"/>
          </a:endParaRPr>
        </a:p>
      </dgm:t>
    </dgm:pt>
    <dgm:pt modelId="{B67636C4-69CE-452D-B1CE-2063271C31C5}" type="parTrans" cxnId="{56FA0693-AC6E-4934-A123-B68867B2129D}">
      <dgm:prSet/>
      <dgm:spPr/>
      <dgm:t>
        <a:bodyPr/>
        <a:lstStyle/>
        <a:p>
          <a:endParaRPr lang="en-US"/>
        </a:p>
      </dgm:t>
    </dgm:pt>
    <dgm:pt modelId="{F0AFA7DA-CCFF-40D0-9DE2-A5D41D75360A}" type="sibTrans" cxnId="{56FA0693-AC6E-4934-A123-B68867B2129D}">
      <dgm:prSet/>
      <dgm:spPr/>
      <dgm:t>
        <a:bodyPr/>
        <a:lstStyle/>
        <a:p>
          <a:endParaRPr lang="en-US"/>
        </a:p>
      </dgm:t>
    </dgm:pt>
    <dgm:pt modelId="{CF77EB28-CB7B-4EAF-9B2D-7740EA149A13}">
      <dgm:prSet phldrT="[Text]"/>
      <dgm:spPr>
        <a:xfrm>
          <a:off x="3918346" y="1074419"/>
          <a:ext cx="2175867" cy="870346"/>
        </a:xfrm>
        <a:prstGeom prst="chevron">
          <a:avLst/>
        </a:prstGeom>
        <a:solidFill>
          <a:schemeClr val="tx2"/>
        </a:solidFill>
        <a:ln w="25400" cap="flat" cmpd="sng" algn="ctr">
          <a:solidFill>
            <a:sysClr val="window" lastClr="FFFFFF">
              <a:hueOff val="0"/>
              <a:satOff val="0"/>
              <a:lumOff val="0"/>
              <a:alphaOff val="0"/>
            </a:sysClr>
          </a:solidFill>
          <a:prstDash val="solid"/>
        </a:ln>
        <a:effectLst/>
      </dgm:spPr>
      <dgm:t>
        <a:bodyPr/>
        <a:lstStyle/>
        <a:p>
          <a:r>
            <a:rPr lang="en-US" dirty="0" smtClean="0">
              <a:solidFill>
                <a:srgbClr val="003594"/>
              </a:solidFill>
              <a:latin typeface="Arial Narrow"/>
              <a:ea typeface="+mn-ea"/>
              <a:cs typeface="+mn-cs"/>
            </a:rPr>
            <a:t>AY2021</a:t>
          </a:r>
          <a:endParaRPr lang="en-US" dirty="0">
            <a:solidFill>
              <a:srgbClr val="003594"/>
            </a:solidFill>
            <a:latin typeface="Arial Narrow"/>
            <a:ea typeface="+mn-ea"/>
            <a:cs typeface="+mn-cs"/>
          </a:endParaRPr>
        </a:p>
      </dgm:t>
    </dgm:pt>
    <dgm:pt modelId="{89714C22-7D34-42CF-9D33-B65BCACDF1C3}" type="parTrans" cxnId="{0FD592B1-E148-42D1-8A90-D9D98E3FB4CF}">
      <dgm:prSet/>
      <dgm:spPr/>
      <dgm:t>
        <a:bodyPr/>
        <a:lstStyle/>
        <a:p>
          <a:endParaRPr lang="en-US"/>
        </a:p>
      </dgm:t>
    </dgm:pt>
    <dgm:pt modelId="{12D8FD6B-4526-465A-B1FA-71AE03394389}" type="sibTrans" cxnId="{0FD592B1-E148-42D1-8A90-D9D98E3FB4CF}">
      <dgm:prSet/>
      <dgm:spPr/>
      <dgm:t>
        <a:bodyPr/>
        <a:lstStyle/>
        <a:p>
          <a:endParaRPr lang="en-US"/>
        </a:p>
      </dgm:t>
    </dgm:pt>
    <dgm:pt modelId="{DE7BF1FD-0AF5-4EEC-ABEE-9379EE51BAF5}" type="pres">
      <dgm:prSet presAssocID="{C3DC5C6A-B83C-4960-AF67-2B30CC8D0271}" presName="Name0" presStyleCnt="0">
        <dgm:presLayoutVars>
          <dgm:dir/>
          <dgm:animLvl val="lvl"/>
          <dgm:resizeHandles val="exact"/>
        </dgm:presLayoutVars>
      </dgm:prSet>
      <dgm:spPr/>
    </dgm:pt>
    <dgm:pt modelId="{D8DC9C8B-7A92-4F16-AE44-8C21DC8CABF7}" type="pres">
      <dgm:prSet presAssocID="{685FAFFD-FD2D-41D4-BBEC-3351EAA0B1D5}" presName="parTxOnly" presStyleLbl="node1" presStyleIdx="0" presStyleCnt="3">
        <dgm:presLayoutVars>
          <dgm:chMax val="0"/>
          <dgm:chPref val="0"/>
          <dgm:bulletEnabled val="1"/>
        </dgm:presLayoutVars>
      </dgm:prSet>
      <dgm:spPr/>
      <dgm:t>
        <a:bodyPr/>
        <a:lstStyle/>
        <a:p>
          <a:endParaRPr lang="en-US"/>
        </a:p>
      </dgm:t>
    </dgm:pt>
    <dgm:pt modelId="{D0AA8B72-F9CA-4F7A-B3C3-AB3D5D97D2C6}" type="pres">
      <dgm:prSet presAssocID="{74F16EC5-D162-4EB2-BDCB-0DA043311304}" presName="parTxOnlySpace" presStyleCnt="0"/>
      <dgm:spPr/>
    </dgm:pt>
    <dgm:pt modelId="{A3D5624C-5649-44DF-8181-D68376931653}" type="pres">
      <dgm:prSet presAssocID="{25107AE3-94D2-4E52-87CE-D37172E7C5C4}" presName="parTxOnly" presStyleLbl="node1" presStyleIdx="1" presStyleCnt="3">
        <dgm:presLayoutVars>
          <dgm:chMax val="0"/>
          <dgm:chPref val="0"/>
          <dgm:bulletEnabled val="1"/>
        </dgm:presLayoutVars>
      </dgm:prSet>
      <dgm:spPr/>
      <dgm:t>
        <a:bodyPr/>
        <a:lstStyle/>
        <a:p>
          <a:endParaRPr lang="en-US"/>
        </a:p>
      </dgm:t>
    </dgm:pt>
    <dgm:pt modelId="{550A1042-F1EB-49FD-BDEC-4C3B875B940F}" type="pres">
      <dgm:prSet presAssocID="{F0AFA7DA-CCFF-40D0-9DE2-A5D41D75360A}" presName="parTxOnlySpace" presStyleCnt="0"/>
      <dgm:spPr/>
    </dgm:pt>
    <dgm:pt modelId="{BF6FB3C2-B0CD-4CCC-8B34-A59DDDB69F75}" type="pres">
      <dgm:prSet presAssocID="{CF77EB28-CB7B-4EAF-9B2D-7740EA149A13}" presName="parTxOnly" presStyleLbl="node1" presStyleIdx="2" presStyleCnt="3">
        <dgm:presLayoutVars>
          <dgm:chMax val="0"/>
          <dgm:chPref val="0"/>
          <dgm:bulletEnabled val="1"/>
        </dgm:presLayoutVars>
      </dgm:prSet>
      <dgm:spPr/>
      <dgm:t>
        <a:bodyPr/>
        <a:lstStyle/>
        <a:p>
          <a:endParaRPr lang="en-US"/>
        </a:p>
      </dgm:t>
    </dgm:pt>
  </dgm:ptLst>
  <dgm:cxnLst>
    <dgm:cxn modelId="{0ABEB61E-ADD0-45BE-B9A8-193520F3FF9D}" type="presOf" srcId="{CF77EB28-CB7B-4EAF-9B2D-7740EA149A13}" destId="{BF6FB3C2-B0CD-4CCC-8B34-A59DDDB69F75}" srcOrd="0" destOrd="0" presId="urn:microsoft.com/office/officeart/2005/8/layout/chevron1"/>
    <dgm:cxn modelId="{E4D393FC-887E-4E31-A5E1-7A46BCE6A1DD}" srcId="{C3DC5C6A-B83C-4960-AF67-2B30CC8D0271}" destId="{685FAFFD-FD2D-41D4-BBEC-3351EAA0B1D5}" srcOrd="0" destOrd="0" parTransId="{2FC50D55-3733-406B-B8E6-6B56124C77B4}" sibTransId="{74F16EC5-D162-4EB2-BDCB-0DA043311304}"/>
    <dgm:cxn modelId="{005BCDDC-B2A4-4200-BAEF-4C4A0A8A0700}" type="presOf" srcId="{C3DC5C6A-B83C-4960-AF67-2B30CC8D0271}" destId="{DE7BF1FD-0AF5-4EEC-ABEE-9379EE51BAF5}" srcOrd="0" destOrd="0" presId="urn:microsoft.com/office/officeart/2005/8/layout/chevron1"/>
    <dgm:cxn modelId="{FDA0BB4D-F7AD-422E-B957-78D9590FDC72}" type="presOf" srcId="{685FAFFD-FD2D-41D4-BBEC-3351EAA0B1D5}" destId="{D8DC9C8B-7A92-4F16-AE44-8C21DC8CABF7}" srcOrd="0" destOrd="0" presId="urn:microsoft.com/office/officeart/2005/8/layout/chevron1"/>
    <dgm:cxn modelId="{56FA0693-AC6E-4934-A123-B68867B2129D}" srcId="{C3DC5C6A-B83C-4960-AF67-2B30CC8D0271}" destId="{25107AE3-94D2-4E52-87CE-D37172E7C5C4}" srcOrd="1" destOrd="0" parTransId="{B67636C4-69CE-452D-B1CE-2063271C31C5}" sibTransId="{F0AFA7DA-CCFF-40D0-9DE2-A5D41D75360A}"/>
    <dgm:cxn modelId="{C005E278-43A1-48BF-ABE4-DE7F031EBC2E}" type="presOf" srcId="{25107AE3-94D2-4E52-87CE-D37172E7C5C4}" destId="{A3D5624C-5649-44DF-8181-D68376931653}" srcOrd="0" destOrd="0" presId="urn:microsoft.com/office/officeart/2005/8/layout/chevron1"/>
    <dgm:cxn modelId="{0FD592B1-E148-42D1-8A90-D9D98E3FB4CF}" srcId="{C3DC5C6A-B83C-4960-AF67-2B30CC8D0271}" destId="{CF77EB28-CB7B-4EAF-9B2D-7740EA149A13}" srcOrd="2" destOrd="0" parTransId="{89714C22-7D34-42CF-9D33-B65BCACDF1C3}" sibTransId="{12D8FD6B-4526-465A-B1FA-71AE03394389}"/>
    <dgm:cxn modelId="{C31DCD25-EDAE-42FE-9C46-18002286F83F}" type="presParOf" srcId="{DE7BF1FD-0AF5-4EEC-ABEE-9379EE51BAF5}" destId="{D8DC9C8B-7A92-4F16-AE44-8C21DC8CABF7}" srcOrd="0" destOrd="0" presId="urn:microsoft.com/office/officeart/2005/8/layout/chevron1"/>
    <dgm:cxn modelId="{EFAB42E2-7303-496A-A972-2877D690AE1A}" type="presParOf" srcId="{DE7BF1FD-0AF5-4EEC-ABEE-9379EE51BAF5}" destId="{D0AA8B72-F9CA-4F7A-B3C3-AB3D5D97D2C6}" srcOrd="1" destOrd="0" presId="urn:microsoft.com/office/officeart/2005/8/layout/chevron1"/>
    <dgm:cxn modelId="{E2E082D7-12D0-400F-9E7B-6B09DDA9DA4D}" type="presParOf" srcId="{DE7BF1FD-0AF5-4EEC-ABEE-9379EE51BAF5}" destId="{A3D5624C-5649-44DF-8181-D68376931653}" srcOrd="2" destOrd="0" presId="urn:microsoft.com/office/officeart/2005/8/layout/chevron1"/>
    <dgm:cxn modelId="{A8014C8C-7E83-4FE4-A306-A247DFA99CF0}" type="presParOf" srcId="{DE7BF1FD-0AF5-4EEC-ABEE-9379EE51BAF5}" destId="{550A1042-F1EB-49FD-BDEC-4C3B875B940F}" srcOrd="3" destOrd="0" presId="urn:microsoft.com/office/officeart/2005/8/layout/chevron1"/>
    <dgm:cxn modelId="{7234FBB6-6227-489F-A2C0-174EBE532C83}" type="presParOf" srcId="{DE7BF1FD-0AF5-4EEC-ABEE-9379EE51BAF5}" destId="{BF6FB3C2-B0CD-4CCC-8B34-A59DDDB69F7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FA43FE-412A-4E7B-A324-531A1D3787E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2CB83DC-28FB-4112-9E29-8829EF7FB7DB}">
      <dgm:prSet phldrT="[Text]"/>
      <dgm:spPr>
        <a:solidFill>
          <a:srgbClr val="FFC000"/>
        </a:solidFill>
        <a:ln w="19050">
          <a:solidFill>
            <a:schemeClr val="tx1"/>
          </a:solidFill>
        </a:ln>
      </dgm:spPr>
      <dgm:t>
        <a:bodyPr/>
        <a:lstStyle/>
        <a:p>
          <a:r>
            <a:rPr lang="en-US" dirty="0" smtClean="0">
              <a:solidFill>
                <a:schemeClr val="bg1"/>
              </a:solidFill>
            </a:rPr>
            <a:t>AY18-19</a:t>
          </a:r>
          <a:endParaRPr lang="en-US" dirty="0">
            <a:solidFill>
              <a:schemeClr val="bg1"/>
            </a:solidFill>
          </a:endParaRPr>
        </a:p>
      </dgm:t>
    </dgm:pt>
    <dgm:pt modelId="{33AE76A6-CEA2-4958-9D3C-C4F63D6F19C1}" type="parTrans" cxnId="{C002690C-F677-45D1-AFD6-CDF649E85F8C}">
      <dgm:prSet/>
      <dgm:spPr/>
      <dgm:t>
        <a:bodyPr/>
        <a:lstStyle/>
        <a:p>
          <a:endParaRPr lang="en-US"/>
        </a:p>
      </dgm:t>
    </dgm:pt>
    <dgm:pt modelId="{95F3DB02-AABE-478C-94F4-1D4E7E5006C8}" type="sibTrans" cxnId="{C002690C-F677-45D1-AFD6-CDF649E85F8C}">
      <dgm:prSet/>
      <dgm:spPr/>
      <dgm:t>
        <a:bodyPr/>
        <a:lstStyle/>
        <a:p>
          <a:endParaRPr lang="en-US"/>
        </a:p>
      </dgm:t>
    </dgm:pt>
    <dgm:pt modelId="{8793F98E-D362-452E-BF58-2CACA05B8559}">
      <dgm:prSet phldrT="[Text]"/>
      <dgm:spPr>
        <a:solidFill>
          <a:srgbClr val="FFC000"/>
        </a:solidFill>
        <a:ln w="19050">
          <a:solidFill>
            <a:schemeClr val="tx1"/>
          </a:solidFill>
        </a:ln>
      </dgm:spPr>
      <dgm:t>
        <a:bodyPr/>
        <a:lstStyle/>
        <a:p>
          <a:r>
            <a:rPr lang="en-US" dirty="0" smtClean="0">
              <a:solidFill>
                <a:schemeClr val="bg1"/>
              </a:solidFill>
            </a:rPr>
            <a:t>Fall 2019</a:t>
          </a:r>
          <a:endParaRPr lang="en-US" dirty="0">
            <a:solidFill>
              <a:schemeClr val="bg1"/>
            </a:solidFill>
          </a:endParaRPr>
        </a:p>
      </dgm:t>
    </dgm:pt>
    <dgm:pt modelId="{1CA32451-2B08-4ED4-A161-E8F0D8A699D5}" type="parTrans" cxnId="{EA4EFB62-53CB-4D07-B565-3057CDC11BB1}">
      <dgm:prSet/>
      <dgm:spPr/>
      <dgm:t>
        <a:bodyPr/>
        <a:lstStyle/>
        <a:p>
          <a:endParaRPr lang="en-US"/>
        </a:p>
      </dgm:t>
    </dgm:pt>
    <dgm:pt modelId="{669059AB-6969-4F2D-9EFD-38D19D659173}" type="sibTrans" cxnId="{EA4EFB62-53CB-4D07-B565-3057CDC11BB1}">
      <dgm:prSet/>
      <dgm:spPr/>
      <dgm:t>
        <a:bodyPr/>
        <a:lstStyle/>
        <a:p>
          <a:endParaRPr lang="en-US"/>
        </a:p>
      </dgm:t>
    </dgm:pt>
    <dgm:pt modelId="{E77BBDD6-77B1-4ABF-9D88-3946774B144E}">
      <dgm:prSet phldrT="[Text]"/>
      <dgm:spPr>
        <a:solidFill>
          <a:srgbClr val="FFC000"/>
        </a:solidFill>
        <a:ln w="19050">
          <a:solidFill>
            <a:schemeClr val="tx1"/>
          </a:solidFill>
        </a:ln>
      </dgm:spPr>
      <dgm:t>
        <a:bodyPr/>
        <a:lstStyle/>
        <a:p>
          <a:r>
            <a:rPr lang="en-US" dirty="0" smtClean="0">
              <a:solidFill>
                <a:schemeClr val="bg1"/>
              </a:solidFill>
            </a:rPr>
            <a:t>Spring 2020</a:t>
          </a:r>
          <a:endParaRPr lang="en-US" dirty="0">
            <a:solidFill>
              <a:schemeClr val="bg1"/>
            </a:solidFill>
          </a:endParaRPr>
        </a:p>
      </dgm:t>
    </dgm:pt>
    <dgm:pt modelId="{DDF46185-D565-4CE7-B6FD-407E1D796507}" type="parTrans" cxnId="{9BDEDF99-6248-498E-B87D-C3E87C43BF55}">
      <dgm:prSet/>
      <dgm:spPr/>
      <dgm:t>
        <a:bodyPr/>
        <a:lstStyle/>
        <a:p>
          <a:endParaRPr lang="en-US"/>
        </a:p>
      </dgm:t>
    </dgm:pt>
    <dgm:pt modelId="{6130ABE2-D48C-46E4-8D10-1F5B6EC4C921}" type="sibTrans" cxnId="{9BDEDF99-6248-498E-B87D-C3E87C43BF55}">
      <dgm:prSet/>
      <dgm:spPr/>
      <dgm:t>
        <a:bodyPr/>
        <a:lstStyle/>
        <a:p>
          <a:endParaRPr lang="en-US"/>
        </a:p>
      </dgm:t>
    </dgm:pt>
    <dgm:pt modelId="{935780BB-D749-49DE-97A3-5820B34EB090}">
      <dgm:prSet/>
      <dgm:spPr>
        <a:solidFill>
          <a:srgbClr val="FFC000"/>
        </a:solidFill>
        <a:ln w="19050">
          <a:solidFill>
            <a:schemeClr val="tx1"/>
          </a:solidFill>
        </a:ln>
      </dgm:spPr>
      <dgm:t>
        <a:bodyPr/>
        <a:lstStyle/>
        <a:p>
          <a:r>
            <a:rPr lang="en-US" dirty="0" smtClean="0">
              <a:solidFill>
                <a:schemeClr val="bg1"/>
              </a:solidFill>
            </a:rPr>
            <a:t>Fall 2020</a:t>
          </a:r>
          <a:endParaRPr lang="en-US" dirty="0">
            <a:solidFill>
              <a:schemeClr val="bg1"/>
            </a:solidFill>
          </a:endParaRPr>
        </a:p>
      </dgm:t>
    </dgm:pt>
    <dgm:pt modelId="{F9D2AD0F-6C41-43E1-ABA0-31B8D9480C84}" type="parTrans" cxnId="{B4A0E144-F4C1-4658-B806-A7E158DCE831}">
      <dgm:prSet/>
      <dgm:spPr/>
      <dgm:t>
        <a:bodyPr/>
        <a:lstStyle/>
        <a:p>
          <a:endParaRPr lang="en-US"/>
        </a:p>
      </dgm:t>
    </dgm:pt>
    <dgm:pt modelId="{A77E75F3-CE8A-4F9E-AB06-D28ACDE7D42D}" type="sibTrans" cxnId="{B4A0E144-F4C1-4658-B806-A7E158DCE831}">
      <dgm:prSet/>
      <dgm:spPr/>
      <dgm:t>
        <a:bodyPr/>
        <a:lstStyle/>
        <a:p>
          <a:endParaRPr lang="en-US"/>
        </a:p>
      </dgm:t>
    </dgm:pt>
    <dgm:pt modelId="{0C9B2F6B-FBF2-4290-B428-C12153F7BF68}">
      <dgm:prSet/>
      <dgm:spPr>
        <a:solidFill>
          <a:srgbClr val="FFC000"/>
        </a:solidFill>
        <a:ln w="19050">
          <a:solidFill>
            <a:schemeClr val="tx1"/>
          </a:solidFill>
        </a:ln>
      </dgm:spPr>
      <dgm:t>
        <a:bodyPr/>
        <a:lstStyle/>
        <a:p>
          <a:r>
            <a:rPr lang="en-US" dirty="0" smtClean="0">
              <a:solidFill>
                <a:schemeClr val="bg1"/>
              </a:solidFill>
            </a:rPr>
            <a:t>Spring 2021</a:t>
          </a:r>
          <a:endParaRPr lang="en-US" dirty="0">
            <a:solidFill>
              <a:schemeClr val="bg1"/>
            </a:solidFill>
          </a:endParaRPr>
        </a:p>
      </dgm:t>
    </dgm:pt>
    <dgm:pt modelId="{D2E765EB-4DB6-404C-BE7C-3C1BC0D2F277}" type="parTrans" cxnId="{6C740702-A509-42BE-8317-7781127902DF}">
      <dgm:prSet/>
      <dgm:spPr/>
      <dgm:t>
        <a:bodyPr/>
        <a:lstStyle/>
        <a:p>
          <a:endParaRPr lang="en-US"/>
        </a:p>
      </dgm:t>
    </dgm:pt>
    <dgm:pt modelId="{44A5BE27-4CE7-435D-8B45-79266E90F018}" type="sibTrans" cxnId="{6C740702-A509-42BE-8317-7781127902DF}">
      <dgm:prSet/>
      <dgm:spPr/>
      <dgm:t>
        <a:bodyPr/>
        <a:lstStyle/>
        <a:p>
          <a:endParaRPr lang="en-US"/>
        </a:p>
      </dgm:t>
    </dgm:pt>
    <dgm:pt modelId="{86C5CE75-902E-4538-8F85-1F55788636A0}" type="pres">
      <dgm:prSet presAssocID="{E1FA43FE-412A-4E7B-A324-531A1D3787E2}" presName="Name0" presStyleCnt="0">
        <dgm:presLayoutVars>
          <dgm:dir/>
          <dgm:animLvl val="lvl"/>
          <dgm:resizeHandles val="exact"/>
        </dgm:presLayoutVars>
      </dgm:prSet>
      <dgm:spPr/>
      <dgm:t>
        <a:bodyPr/>
        <a:lstStyle/>
        <a:p>
          <a:endParaRPr lang="en-US"/>
        </a:p>
      </dgm:t>
    </dgm:pt>
    <dgm:pt modelId="{4FE671C1-DF65-4377-8CA7-11DC3D79C828}" type="pres">
      <dgm:prSet presAssocID="{02CB83DC-28FB-4112-9E29-8829EF7FB7DB}" presName="parTxOnly" presStyleLbl="node1" presStyleIdx="0" presStyleCnt="5" custScaleY="62759">
        <dgm:presLayoutVars>
          <dgm:chMax val="0"/>
          <dgm:chPref val="0"/>
          <dgm:bulletEnabled val="1"/>
        </dgm:presLayoutVars>
      </dgm:prSet>
      <dgm:spPr/>
      <dgm:t>
        <a:bodyPr/>
        <a:lstStyle/>
        <a:p>
          <a:endParaRPr lang="en-US"/>
        </a:p>
      </dgm:t>
    </dgm:pt>
    <dgm:pt modelId="{C9D74107-A9A5-433C-A62D-891AADD8E7D2}" type="pres">
      <dgm:prSet presAssocID="{95F3DB02-AABE-478C-94F4-1D4E7E5006C8}" presName="parTxOnlySpace" presStyleCnt="0"/>
      <dgm:spPr/>
    </dgm:pt>
    <dgm:pt modelId="{73E47360-3E31-4EDD-AC36-41D4F463756E}" type="pres">
      <dgm:prSet presAssocID="{8793F98E-D362-452E-BF58-2CACA05B8559}" presName="parTxOnly" presStyleLbl="node1" presStyleIdx="1" presStyleCnt="5" custScaleY="62759">
        <dgm:presLayoutVars>
          <dgm:chMax val="0"/>
          <dgm:chPref val="0"/>
          <dgm:bulletEnabled val="1"/>
        </dgm:presLayoutVars>
      </dgm:prSet>
      <dgm:spPr/>
      <dgm:t>
        <a:bodyPr/>
        <a:lstStyle/>
        <a:p>
          <a:endParaRPr lang="en-US"/>
        </a:p>
      </dgm:t>
    </dgm:pt>
    <dgm:pt modelId="{A91FA5CC-886D-4DB9-AAC6-CD7DD0A8C5A5}" type="pres">
      <dgm:prSet presAssocID="{669059AB-6969-4F2D-9EFD-38D19D659173}" presName="parTxOnlySpace" presStyleCnt="0"/>
      <dgm:spPr/>
    </dgm:pt>
    <dgm:pt modelId="{22AA7634-509F-437C-A270-72A12B5CAF0F}" type="pres">
      <dgm:prSet presAssocID="{E77BBDD6-77B1-4ABF-9D88-3946774B144E}" presName="parTxOnly" presStyleLbl="node1" presStyleIdx="2" presStyleCnt="5" custScaleY="62759">
        <dgm:presLayoutVars>
          <dgm:chMax val="0"/>
          <dgm:chPref val="0"/>
          <dgm:bulletEnabled val="1"/>
        </dgm:presLayoutVars>
      </dgm:prSet>
      <dgm:spPr/>
      <dgm:t>
        <a:bodyPr/>
        <a:lstStyle/>
        <a:p>
          <a:endParaRPr lang="en-US"/>
        </a:p>
      </dgm:t>
    </dgm:pt>
    <dgm:pt modelId="{5827F0C2-82FD-47DF-91E8-D67E51E1D35B}" type="pres">
      <dgm:prSet presAssocID="{6130ABE2-D48C-46E4-8D10-1F5B6EC4C921}" presName="parTxOnlySpace" presStyleCnt="0"/>
      <dgm:spPr/>
    </dgm:pt>
    <dgm:pt modelId="{B3C62A82-A769-4E77-B6CB-FD6F9CC7DBF6}" type="pres">
      <dgm:prSet presAssocID="{935780BB-D749-49DE-97A3-5820B34EB090}" presName="parTxOnly" presStyleLbl="node1" presStyleIdx="3" presStyleCnt="5" custScaleY="62759">
        <dgm:presLayoutVars>
          <dgm:chMax val="0"/>
          <dgm:chPref val="0"/>
          <dgm:bulletEnabled val="1"/>
        </dgm:presLayoutVars>
      </dgm:prSet>
      <dgm:spPr/>
      <dgm:t>
        <a:bodyPr/>
        <a:lstStyle/>
        <a:p>
          <a:endParaRPr lang="en-US"/>
        </a:p>
      </dgm:t>
    </dgm:pt>
    <dgm:pt modelId="{EBCBE7A8-8D08-41F3-A122-00E96D12CEFB}" type="pres">
      <dgm:prSet presAssocID="{A77E75F3-CE8A-4F9E-AB06-D28ACDE7D42D}" presName="parTxOnlySpace" presStyleCnt="0"/>
      <dgm:spPr/>
    </dgm:pt>
    <dgm:pt modelId="{BDFADEC1-069F-40E8-988A-F887DBBE749C}" type="pres">
      <dgm:prSet presAssocID="{0C9B2F6B-FBF2-4290-B428-C12153F7BF68}" presName="parTxOnly" presStyleLbl="node1" presStyleIdx="4" presStyleCnt="5" custScaleY="62759">
        <dgm:presLayoutVars>
          <dgm:chMax val="0"/>
          <dgm:chPref val="0"/>
          <dgm:bulletEnabled val="1"/>
        </dgm:presLayoutVars>
      </dgm:prSet>
      <dgm:spPr/>
      <dgm:t>
        <a:bodyPr/>
        <a:lstStyle/>
        <a:p>
          <a:endParaRPr lang="en-US"/>
        </a:p>
      </dgm:t>
    </dgm:pt>
  </dgm:ptLst>
  <dgm:cxnLst>
    <dgm:cxn modelId="{9BDEDF99-6248-498E-B87D-C3E87C43BF55}" srcId="{E1FA43FE-412A-4E7B-A324-531A1D3787E2}" destId="{E77BBDD6-77B1-4ABF-9D88-3946774B144E}" srcOrd="2" destOrd="0" parTransId="{DDF46185-D565-4CE7-B6FD-407E1D796507}" sibTransId="{6130ABE2-D48C-46E4-8D10-1F5B6EC4C921}"/>
    <dgm:cxn modelId="{5159CD42-3245-4812-882B-597A29FDAFFB}" type="presOf" srcId="{02CB83DC-28FB-4112-9E29-8829EF7FB7DB}" destId="{4FE671C1-DF65-4377-8CA7-11DC3D79C828}" srcOrd="0" destOrd="0" presId="urn:microsoft.com/office/officeart/2005/8/layout/chevron1"/>
    <dgm:cxn modelId="{6E2A7F20-F283-47B5-9F3F-870DC68ADD9A}" type="presOf" srcId="{E1FA43FE-412A-4E7B-A324-531A1D3787E2}" destId="{86C5CE75-902E-4538-8F85-1F55788636A0}" srcOrd="0" destOrd="0" presId="urn:microsoft.com/office/officeart/2005/8/layout/chevron1"/>
    <dgm:cxn modelId="{EA4EFB62-53CB-4D07-B565-3057CDC11BB1}" srcId="{E1FA43FE-412A-4E7B-A324-531A1D3787E2}" destId="{8793F98E-D362-452E-BF58-2CACA05B8559}" srcOrd="1" destOrd="0" parTransId="{1CA32451-2B08-4ED4-A161-E8F0D8A699D5}" sibTransId="{669059AB-6969-4F2D-9EFD-38D19D659173}"/>
    <dgm:cxn modelId="{6C740702-A509-42BE-8317-7781127902DF}" srcId="{E1FA43FE-412A-4E7B-A324-531A1D3787E2}" destId="{0C9B2F6B-FBF2-4290-B428-C12153F7BF68}" srcOrd="4" destOrd="0" parTransId="{D2E765EB-4DB6-404C-BE7C-3C1BC0D2F277}" sibTransId="{44A5BE27-4CE7-435D-8B45-79266E90F018}"/>
    <dgm:cxn modelId="{B4A0E144-F4C1-4658-B806-A7E158DCE831}" srcId="{E1FA43FE-412A-4E7B-A324-531A1D3787E2}" destId="{935780BB-D749-49DE-97A3-5820B34EB090}" srcOrd="3" destOrd="0" parTransId="{F9D2AD0F-6C41-43E1-ABA0-31B8D9480C84}" sibTransId="{A77E75F3-CE8A-4F9E-AB06-D28ACDE7D42D}"/>
    <dgm:cxn modelId="{703C4EEE-628F-4324-83BA-A7A112A94431}" type="presOf" srcId="{E77BBDD6-77B1-4ABF-9D88-3946774B144E}" destId="{22AA7634-509F-437C-A270-72A12B5CAF0F}" srcOrd="0" destOrd="0" presId="urn:microsoft.com/office/officeart/2005/8/layout/chevron1"/>
    <dgm:cxn modelId="{C1A4BE5F-9FE9-431B-9740-B11FB5F4A6DB}" type="presOf" srcId="{935780BB-D749-49DE-97A3-5820B34EB090}" destId="{B3C62A82-A769-4E77-B6CB-FD6F9CC7DBF6}" srcOrd="0" destOrd="0" presId="urn:microsoft.com/office/officeart/2005/8/layout/chevron1"/>
    <dgm:cxn modelId="{75954E91-B632-4900-B55B-A6AE6BD43D36}" type="presOf" srcId="{0C9B2F6B-FBF2-4290-B428-C12153F7BF68}" destId="{BDFADEC1-069F-40E8-988A-F887DBBE749C}" srcOrd="0" destOrd="0" presId="urn:microsoft.com/office/officeart/2005/8/layout/chevron1"/>
    <dgm:cxn modelId="{C002690C-F677-45D1-AFD6-CDF649E85F8C}" srcId="{E1FA43FE-412A-4E7B-A324-531A1D3787E2}" destId="{02CB83DC-28FB-4112-9E29-8829EF7FB7DB}" srcOrd="0" destOrd="0" parTransId="{33AE76A6-CEA2-4958-9D3C-C4F63D6F19C1}" sibTransId="{95F3DB02-AABE-478C-94F4-1D4E7E5006C8}"/>
    <dgm:cxn modelId="{B41A8BBF-6923-4C2A-A520-069047C33E94}" type="presOf" srcId="{8793F98E-D362-452E-BF58-2CACA05B8559}" destId="{73E47360-3E31-4EDD-AC36-41D4F463756E}" srcOrd="0" destOrd="0" presId="urn:microsoft.com/office/officeart/2005/8/layout/chevron1"/>
    <dgm:cxn modelId="{0D088A1C-3995-43B6-B0F3-2F82CDBE9194}" type="presParOf" srcId="{86C5CE75-902E-4538-8F85-1F55788636A0}" destId="{4FE671C1-DF65-4377-8CA7-11DC3D79C828}" srcOrd="0" destOrd="0" presId="urn:microsoft.com/office/officeart/2005/8/layout/chevron1"/>
    <dgm:cxn modelId="{F8164BC1-E24A-4CFA-858B-796EAF0D1C80}" type="presParOf" srcId="{86C5CE75-902E-4538-8F85-1F55788636A0}" destId="{C9D74107-A9A5-433C-A62D-891AADD8E7D2}" srcOrd="1" destOrd="0" presId="urn:microsoft.com/office/officeart/2005/8/layout/chevron1"/>
    <dgm:cxn modelId="{8C2AF35B-10D6-4D53-8B97-DD60314075A4}" type="presParOf" srcId="{86C5CE75-902E-4538-8F85-1F55788636A0}" destId="{73E47360-3E31-4EDD-AC36-41D4F463756E}" srcOrd="2" destOrd="0" presId="urn:microsoft.com/office/officeart/2005/8/layout/chevron1"/>
    <dgm:cxn modelId="{3E0144CE-735B-4D82-8A40-B1DC2A817B49}" type="presParOf" srcId="{86C5CE75-902E-4538-8F85-1F55788636A0}" destId="{A91FA5CC-886D-4DB9-AAC6-CD7DD0A8C5A5}" srcOrd="3" destOrd="0" presId="urn:microsoft.com/office/officeart/2005/8/layout/chevron1"/>
    <dgm:cxn modelId="{31CE0D14-28E8-4EAA-A997-3FE62148A816}" type="presParOf" srcId="{86C5CE75-902E-4538-8F85-1F55788636A0}" destId="{22AA7634-509F-437C-A270-72A12B5CAF0F}" srcOrd="4" destOrd="0" presId="urn:microsoft.com/office/officeart/2005/8/layout/chevron1"/>
    <dgm:cxn modelId="{01D80748-62A8-4931-93EC-E3770B70B515}" type="presParOf" srcId="{86C5CE75-902E-4538-8F85-1F55788636A0}" destId="{5827F0C2-82FD-47DF-91E8-D67E51E1D35B}" srcOrd="5" destOrd="0" presId="urn:microsoft.com/office/officeart/2005/8/layout/chevron1"/>
    <dgm:cxn modelId="{7273C716-6FC2-47A7-82DB-8B07AA7EF949}" type="presParOf" srcId="{86C5CE75-902E-4538-8F85-1F55788636A0}" destId="{B3C62A82-A769-4E77-B6CB-FD6F9CC7DBF6}" srcOrd="6" destOrd="0" presId="urn:microsoft.com/office/officeart/2005/8/layout/chevron1"/>
    <dgm:cxn modelId="{7461AE51-9419-468E-B47C-40ED40E136A2}" type="presParOf" srcId="{86C5CE75-902E-4538-8F85-1F55788636A0}" destId="{EBCBE7A8-8D08-41F3-A122-00E96D12CEFB}" srcOrd="7" destOrd="0" presId="urn:microsoft.com/office/officeart/2005/8/layout/chevron1"/>
    <dgm:cxn modelId="{5BC75A9A-CC73-40A7-A037-BBD11F06463B}" type="presParOf" srcId="{86C5CE75-902E-4538-8F85-1F55788636A0}" destId="{BDFADEC1-069F-40E8-988A-F887DBBE749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FA43FE-412A-4E7B-A324-531A1D3787E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2CB83DC-28FB-4112-9E29-8829EF7FB7DB}">
      <dgm:prSet phldrT="[Text]"/>
      <dgm:spPr>
        <a:solidFill>
          <a:srgbClr val="FFC000"/>
        </a:solidFill>
        <a:ln w="19050">
          <a:solidFill>
            <a:schemeClr val="tx1"/>
          </a:solidFill>
        </a:ln>
      </dgm:spPr>
      <dgm:t>
        <a:bodyPr/>
        <a:lstStyle/>
        <a:p>
          <a:r>
            <a:rPr lang="en-US" dirty="0" smtClean="0">
              <a:solidFill>
                <a:schemeClr val="bg1"/>
              </a:solidFill>
            </a:rPr>
            <a:t>AY18-19</a:t>
          </a:r>
          <a:endParaRPr lang="en-US" dirty="0">
            <a:solidFill>
              <a:schemeClr val="bg1"/>
            </a:solidFill>
          </a:endParaRPr>
        </a:p>
      </dgm:t>
    </dgm:pt>
    <dgm:pt modelId="{33AE76A6-CEA2-4958-9D3C-C4F63D6F19C1}" type="parTrans" cxnId="{C002690C-F677-45D1-AFD6-CDF649E85F8C}">
      <dgm:prSet/>
      <dgm:spPr/>
      <dgm:t>
        <a:bodyPr/>
        <a:lstStyle/>
        <a:p>
          <a:endParaRPr lang="en-US"/>
        </a:p>
      </dgm:t>
    </dgm:pt>
    <dgm:pt modelId="{95F3DB02-AABE-478C-94F4-1D4E7E5006C8}" type="sibTrans" cxnId="{C002690C-F677-45D1-AFD6-CDF649E85F8C}">
      <dgm:prSet/>
      <dgm:spPr/>
      <dgm:t>
        <a:bodyPr/>
        <a:lstStyle/>
        <a:p>
          <a:endParaRPr lang="en-US"/>
        </a:p>
      </dgm:t>
    </dgm:pt>
    <dgm:pt modelId="{8793F98E-D362-452E-BF58-2CACA05B8559}">
      <dgm:prSet phldrT="[Text]"/>
      <dgm:spPr>
        <a:solidFill>
          <a:srgbClr val="FFC000"/>
        </a:solidFill>
        <a:ln w="19050">
          <a:solidFill>
            <a:schemeClr val="tx1"/>
          </a:solidFill>
        </a:ln>
      </dgm:spPr>
      <dgm:t>
        <a:bodyPr/>
        <a:lstStyle/>
        <a:p>
          <a:r>
            <a:rPr lang="en-US" dirty="0" smtClean="0">
              <a:solidFill>
                <a:schemeClr val="bg1"/>
              </a:solidFill>
            </a:rPr>
            <a:t>Fall 2019</a:t>
          </a:r>
          <a:endParaRPr lang="en-US" dirty="0">
            <a:solidFill>
              <a:schemeClr val="bg1"/>
            </a:solidFill>
          </a:endParaRPr>
        </a:p>
      </dgm:t>
    </dgm:pt>
    <dgm:pt modelId="{1CA32451-2B08-4ED4-A161-E8F0D8A699D5}" type="parTrans" cxnId="{EA4EFB62-53CB-4D07-B565-3057CDC11BB1}">
      <dgm:prSet/>
      <dgm:spPr/>
      <dgm:t>
        <a:bodyPr/>
        <a:lstStyle/>
        <a:p>
          <a:endParaRPr lang="en-US"/>
        </a:p>
      </dgm:t>
    </dgm:pt>
    <dgm:pt modelId="{669059AB-6969-4F2D-9EFD-38D19D659173}" type="sibTrans" cxnId="{EA4EFB62-53CB-4D07-B565-3057CDC11BB1}">
      <dgm:prSet/>
      <dgm:spPr/>
      <dgm:t>
        <a:bodyPr/>
        <a:lstStyle/>
        <a:p>
          <a:endParaRPr lang="en-US"/>
        </a:p>
      </dgm:t>
    </dgm:pt>
    <dgm:pt modelId="{E77BBDD6-77B1-4ABF-9D88-3946774B144E}">
      <dgm:prSet phldrT="[Text]"/>
      <dgm:spPr>
        <a:solidFill>
          <a:srgbClr val="FFC000"/>
        </a:solidFill>
        <a:ln w="19050">
          <a:solidFill>
            <a:schemeClr val="tx1"/>
          </a:solidFill>
        </a:ln>
      </dgm:spPr>
      <dgm:t>
        <a:bodyPr/>
        <a:lstStyle/>
        <a:p>
          <a:r>
            <a:rPr lang="en-US" dirty="0" smtClean="0">
              <a:solidFill>
                <a:schemeClr val="bg1"/>
              </a:solidFill>
            </a:rPr>
            <a:t>Spring 2020</a:t>
          </a:r>
          <a:endParaRPr lang="en-US" dirty="0">
            <a:solidFill>
              <a:schemeClr val="bg1"/>
            </a:solidFill>
          </a:endParaRPr>
        </a:p>
      </dgm:t>
    </dgm:pt>
    <dgm:pt modelId="{DDF46185-D565-4CE7-B6FD-407E1D796507}" type="parTrans" cxnId="{9BDEDF99-6248-498E-B87D-C3E87C43BF55}">
      <dgm:prSet/>
      <dgm:spPr/>
      <dgm:t>
        <a:bodyPr/>
        <a:lstStyle/>
        <a:p>
          <a:endParaRPr lang="en-US"/>
        </a:p>
      </dgm:t>
    </dgm:pt>
    <dgm:pt modelId="{6130ABE2-D48C-46E4-8D10-1F5B6EC4C921}" type="sibTrans" cxnId="{9BDEDF99-6248-498E-B87D-C3E87C43BF55}">
      <dgm:prSet/>
      <dgm:spPr/>
      <dgm:t>
        <a:bodyPr/>
        <a:lstStyle/>
        <a:p>
          <a:endParaRPr lang="en-US"/>
        </a:p>
      </dgm:t>
    </dgm:pt>
    <dgm:pt modelId="{935780BB-D749-49DE-97A3-5820B34EB090}">
      <dgm:prSet/>
      <dgm:spPr>
        <a:solidFill>
          <a:srgbClr val="FFC000"/>
        </a:solidFill>
        <a:ln w="19050">
          <a:solidFill>
            <a:schemeClr val="tx1"/>
          </a:solidFill>
        </a:ln>
      </dgm:spPr>
      <dgm:t>
        <a:bodyPr/>
        <a:lstStyle/>
        <a:p>
          <a:r>
            <a:rPr lang="en-US" dirty="0" smtClean="0">
              <a:solidFill>
                <a:schemeClr val="bg1"/>
              </a:solidFill>
            </a:rPr>
            <a:t>Fall 2020</a:t>
          </a:r>
          <a:endParaRPr lang="en-US" dirty="0">
            <a:solidFill>
              <a:schemeClr val="bg1"/>
            </a:solidFill>
          </a:endParaRPr>
        </a:p>
      </dgm:t>
    </dgm:pt>
    <dgm:pt modelId="{F9D2AD0F-6C41-43E1-ABA0-31B8D9480C84}" type="parTrans" cxnId="{B4A0E144-F4C1-4658-B806-A7E158DCE831}">
      <dgm:prSet/>
      <dgm:spPr/>
      <dgm:t>
        <a:bodyPr/>
        <a:lstStyle/>
        <a:p>
          <a:endParaRPr lang="en-US"/>
        </a:p>
      </dgm:t>
    </dgm:pt>
    <dgm:pt modelId="{A77E75F3-CE8A-4F9E-AB06-D28ACDE7D42D}" type="sibTrans" cxnId="{B4A0E144-F4C1-4658-B806-A7E158DCE831}">
      <dgm:prSet/>
      <dgm:spPr/>
      <dgm:t>
        <a:bodyPr/>
        <a:lstStyle/>
        <a:p>
          <a:endParaRPr lang="en-US"/>
        </a:p>
      </dgm:t>
    </dgm:pt>
    <dgm:pt modelId="{0C9B2F6B-FBF2-4290-B428-C12153F7BF68}">
      <dgm:prSet/>
      <dgm:spPr>
        <a:solidFill>
          <a:srgbClr val="FFC000"/>
        </a:solidFill>
        <a:ln w="19050">
          <a:solidFill>
            <a:schemeClr val="tx1"/>
          </a:solidFill>
        </a:ln>
      </dgm:spPr>
      <dgm:t>
        <a:bodyPr/>
        <a:lstStyle/>
        <a:p>
          <a:r>
            <a:rPr lang="en-US" dirty="0" smtClean="0">
              <a:solidFill>
                <a:schemeClr val="bg1"/>
              </a:solidFill>
            </a:rPr>
            <a:t>Spring 2021</a:t>
          </a:r>
          <a:endParaRPr lang="en-US" dirty="0">
            <a:solidFill>
              <a:schemeClr val="bg1"/>
            </a:solidFill>
          </a:endParaRPr>
        </a:p>
      </dgm:t>
    </dgm:pt>
    <dgm:pt modelId="{D2E765EB-4DB6-404C-BE7C-3C1BC0D2F277}" type="parTrans" cxnId="{6C740702-A509-42BE-8317-7781127902DF}">
      <dgm:prSet/>
      <dgm:spPr/>
      <dgm:t>
        <a:bodyPr/>
        <a:lstStyle/>
        <a:p>
          <a:endParaRPr lang="en-US"/>
        </a:p>
      </dgm:t>
    </dgm:pt>
    <dgm:pt modelId="{44A5BE27-4CE7-435D-8B45-79266E90F018}" type="sibTrans" cxnId="{6C740702-A509-42BE-8317-7781127902DF}">
      <dgm:prSet/>
      <dgm:spPr/>
      <dgm:t>
        <a:bodyPr/>
        <a:lstStyle/>
        <a:p>
          <a:endParaRPr lang="en-US"/>
        </a:p>
      </dgm:t>
    </dgm:pt>
    <dgm:pt modelId="{86C5CE75-902E-4538-8F85-1F55788636A0}" type="pres">
      <dgm:prSet presAssocID="{E1FA43FE-412A-4E7B-A324-531A1D3787E2}" presName="Name0" presStyleCnt="0">
        <dgm:presLayoutVars>
          <dgm:dir/>
          <dgm:animLvl val="lvl"/>
          <dgm:resizeHandles val="exact"/>
        </dgm:presLayoutVars>
      </dgm:prSet>
      <dgm:spPr/>
      <dgm:t>
        <a:bodyPr/>
        <a:lstStyle/>
        <a:p>
          <a:endParaRPr lang="en-US"/>
        </a:p>
      </dgm:t>
    </dgm:pt>
    <dgm:pt modelId="{4FE671C1-DF65-4377-8CA7-11DC3D79C828}" type="pres">
      <dgm:prSet presAssocID="{02CB83DC-28FB-4112-9E29-8829EF7FB7DB}" presName="parTxOnly" presStyleLbl="node1" presStyleIdx="0" presStyleCnt="5" custScaleY="62759">
        <dgm:presLayoutVars>
          <dgm:chMax val="0"/>
          <dgm:chPref val="0"/>
          <dgm:bulletEnabled val="1"/>
        </dgm:presLayoutVars>
      </dgm:prSet>
      <dgm:spPr/>
      <dgm:t>
        <a:bodyPr/>
        <a:lstStyle/>
        <a:p>
          <a:endParaRPr lang="en-US"/>
        </a:p>
      </dgm:t>
    </dgm:pt>
    <dgm:pt modelId="{C9D74107-A9A5-433C-A62D-891AADD8E7D2}" type="pres">
      <dgm:prSet presAssocID="{95F3DB02-AABE-478C-94F4-1D4E7E5006C8}" presName="parTxOnlySpace" presStyleCnt="0"/>
      <dgm:spPr/>
    </dgm:pt>
    <dgm:pt modelId="{73E47360-3E31-4EDD-AC36-41D4F463756E}" type="pres">
      <dgm:prSet presAssocID="{8793F98E-D362-452E-BF58-2CACA05B8559}" presName="parTxOnly" presStyleLbl="node1" presStyleIdx="1" presStyleCnt="5" custScaleY="62759">
        <dgm:presLayoutVars>
          <dgm:chMax val="0"/>
          <dgm:chPref val="0"/>
          <dgm:bulletEnabled val="1"/>
        </dgm:presLayoutVars>
      </dgm:prSet>
      <dgm:spPr/>
      <dgm:t>
        <a:bodyPr/>
        <a:lstStyle/>
        <a:p>
          <a:endParaRPr lang="en-US"/>
        </a:p>
      </dgm:t>
    </dgm:pt>
    <dgm:pt modelId="{A91FA5CC-886D-4DB9-AAC6-CD7DD0A8C5A5}" type="pres">
      <dgm:prSet presAssocID="{669059AB-6969-4F2D-9EFD-38D19D659173}" presName="parTxOnlySpace" presStyleCnt="0"/>
      <dgm:spPr/>
    </dgm:pt>
    <dgm:pt modelId="{22AA7634-509F-437C-A270-72A12B5CAF0F}" type="pres">
      <dgm:prSet presAssocID="{E77BBDD6-77B1-4ABF-9D88-3946774B144E}" presName="parTxOnly" presStyleLbl="node1" presStyleIdx="2" presStyleCnt="5" custScaleY="62759">
        <dgm:presLayoutVars>
          <dgm:chMax val="0"/>
          <dgm:chPref val="0"/>
          <dgm:bulletEnabled val="1"/>
        </dgm:presLayoutVars>
      </dgm:prSet>
      <dgm:spPr/>
      <dgm:t>
        <a:bodyPr/>
        <a:lstStyle/>
        <a:p>
          <a:endParaRPr lang="en-US"/>
        </a:p>
      </dgm:t>
    </dgm:pt>
    <dgm:pt modelId="{5827F0C2-82FD-47DF-91E8-D67E51E1D35B}" type="pres">
      <dgm:prSet presAssocID="{6130ABE2-D48C-46E4-8D10-1F5B6EC4C921}" presName="parTxOnlySpace" presStyleCnt="0"/>
      <dgm:spPr/>
    </dgm:pt>
    <dgm:pt modelId="{B3C62A82-A769-4E77-B6CB-FD6F9CC7DBF6}" type="pres">
      <dgm:prSet presAssocID="{935780BB-D749-49DE-97A3-5820B34EB090}" presName="parTxOnly" presStyleLbl="node1" presStyleIdx="3" presStyleCnt="5" custScaleY="62759">
        <dgm:presLayoutVars>
          <dgm:chMax val="0"/>
          <dgm:chPref val="0"/>
          <dgm:bulletEnabled val="1"/>
        </dgm:presLayoutVars>
      </dgm:prSet>
      <dgm:spPr/>
      <dgm:t>
        <a:bodyPr/>
        <a:lstStyle/>
        <a:p>
          <a:endParaRPr lang="en-US"/>
        </a:p>
      </dgm:t>
    </dgm:pt>
    <dgm:pt modelId="{EBCBE7A8-8D08-41F3-A122-00E96D12CEFB}" type="pres">
      <dgm:prSet presAssocID="{A77E75F3-CE8A-4F9E-AB06-D28ACDE7D42D}" presName="parTxOnlySpace" presStyleCnt="0"/>
      <dgm:spPr/>
    </dgm:pt>
    <dgm:pt modelId="{BDFADEC1-069F-40E8-988A-F887DBBE749C}" type="pres">
      <dgm:prSet presAssocID="{0C9B2F6B-FBF2-4290-B428-C12153F7BF68}" presName="parTxOnly" presStyleLbl="node1" presStyleIdx="4" presStyleCnt="5" custScaleY="62759">
        <dgm:presLayoutVars>
          <dgm:chMax val="0"/>
          <dgm:chPref val="0"/>
          <dgm:bulletEnabled val="1"/>
        </dgm:presLayoutVars>
      </dgm:prSet>
      <dgm:spPr/>
      <dgm:t>
        <a:bodyPr/>
        <a:lstStyle/>
        <a:p>
          <a:endParaRPr lang="en-US"/>
        </a:p>
      </dgm:t>
    </dgm:pt>
  </dgm:ptLst>
  <dgm:cxnLst>
    <dgm:cxn modelId="{9BDEDF99-6248-498E-B87D-C3E87C43BF55}" srcId="{E1FA43FE-412A-4E7B-A324-531A1D3787E2}" destId="{E77BBDD6-77B1-4ABF-9D88-3946774B144E}" srcOrd="2" destOrd="0" parTransId="{DDF46185-D565-4CE7-B6FD-407E1D796507}" sibTransId="{6130ABE2-D48C-46E4-8D10-1F5B6EC4C921}"/>
    <dgm:cxn modelId="{5159CD42-3245-4812-882B-597A29FDAFFB}" type="presOf" srcId="{02CB83DC-28FB-4112-9E29-8829EF7FB7DB}" destId="{4FE671C1-DF65-4377-8CA7-11DC3D79C828}" srcOrd="0" destOrd="0" presId="urn:microsoft.com/office/officeart/2005/8/layout/chevron1"/>
    <dgm:cxn modelId="{6E2A7F20-F283-47B5-9F3F-870DC68ADD9A}" type="presOf" srcId="{E1FA43FE-412A-4E7B-A324-531A1D3787E2}" destId="{86C5CE75-902E-4538-8F85-1F55788636A0}" srcOrd="0" destOrd="0" presId="urn:microsoft.com/office/officeart/2005/8/layout/chevron1"/>
    <dgm:cxn modelId="{EA4EFB62-53CB-4D07-B565-3057CDC11BB1}" srcId="{E1FA43FE-412A-4E7B-A324-531A1D3787E2}" destId="{8793F98E-D362-452E-BF58-2CACA05B8559}" srcOrd="1" destOrd="0" parTransId="{1CA32451-2B08-4ED4-A161-E8F0D8A699D5}" sibTransId="{669059AB-6969-4F2D-9EFD-38D19D659173}"/>
    <dgm:cxn modelId="{6C740702-A509-42BE-8317-7781127902DF}" srcId="{E1FA43FE-412A-4E7B-A324-531A1D3787E2}" destId="{0C9B2F6B-FBF2-4290-B428-C12153F7BF68}" srcOrd="4" destOrd="0" parTransId="{D2E765EB-4DB6-404C-BE7C-3C1BC0D2F277}" sibTransId="{44A5BE27-4CE7-435D-8B45-79266E90F018}"/>
    <dgm:cxn modelId="{B4A0E144-F4C1-4658-B806-A7E158DCE831}" srcId="{E1FA43FE-412A-4E7B-A324-531A1D3787E2}" destId="{935780BB-D749-49DE-97A3-5820B34EB090}" srcOrd="3" destOrd="0" parTransId="{F9D2AD0F-6C41-43E1-ABA0-31B8D9480C84}" sibTransId="{A77E75F3-CE8A-4F9E-AB06-D28ACDE7D42D}"/>
    <dgm:cxn modelId="{703C4EEE-628F-4324-83BA-A7A112A94431}" type="presOf" srcId="{E77BBDD6-77B1-4ABF-9D88-3946774B144E}" destId="{22AA7634-509F-437C-A270-72A12B5CAF0F}" srcOrd="0" destOrd="0" presId="urn:microsoft.com/office/officeart/2005/8/layout/chevron1"/>
    <dgm:cxn modelId="{C1A4BE5F-9FE9-431B-9740-B11FB5F4A6DB}" type="presOf" srcId="{935780BB-D749-49DE-97A3-5820B34EB090}" destId="{B3C62A82-A769-4E77-B6CB-FD6F9CC7DBF6}" srcOrd="0" destOrd="0" presId="urn:microsoft.com/office/officeart/2005/8/layout/chevron1"/>
    <dgm:cxn modelId="{75954E91-B632-4900-B55B-A6AE6BD43D36}" type="presOf" srcId="{0C9B2F6B-FBF2-4290-B428-C12153F7BF68}" destId="{BDFADEC1-069F-40E8-988A-F887DBBE749C}" srcOrd="0" destOrd="0" presId="urn:microsoft.com/office/officeart/2005/8/layout/chevron1"/>
    <dgm:cxn modelId="{C002690C-F677-45D1-AFD6-CDF649E85F8C}" srcId="{E1FA43FE-412A-4E7B-A324-531A1D3787E2}" destId="{02CB83DC-28FB-4112-9E29-8829EF7FB7DB}" srcOrd="0" destOrd="0" parTransId="{33AE76A6-CEA2-4958-9D3C-C4F63D6F19C1}" sibTransId="{95F3DB02-AABE-478C-94F4-1D4E7E5006C8}"/>
    <dgm:cxn modelId="{B41A8BBF-6923-4C2A-A520-069047C33E94}" type="presOf" srcId="{8793F98E-D362-452E-BF58-2CACA05B8559}" destId="{73E47360-3E31-4EDD-AC36-41D4F463756E}" srcOrd="0" destOrd="0" presId="urn:microsoft.com/office/officeart/2005/8/layout/chevron1"/>
    <dgm:cxn modelId="{0D088A1C-3995-43B6-B0F3-2F82CDBE9194}" type="presParOf" srcId="{86C5CE75-902E-4538-8F85-1F55788636A0}" destId="{4FE671C1-DF65-4377-8CA7-11DC3D79C828}" srcOrd="0" destOrd="0" presId="urn:microsoft.com/office/officeart/2005/8/layout/chevron1"/>
    <dgm:cxn modelId="{F8164BC1-E24A-4CFA-858B-796EAF0D1C80}" type="presParOf" srcId="{86C5CE75-902E-4538-8F85-1F55788636A0}" destId="{C9D74107-A9A5-433C-A62D-891AADD8E7D2}" srcOrd="1" destOrd="0" presId="urn:microsoft.com/office/officeart/2005/8/layout/chevron1"/>
    <dgm:cxn modelId="{8C2AF35B-10D6-4D53-8B97-DD60314075A4}" type="presParOf" srcId="{86C5CE75-902E-4538-8F85-1F55788636A0}" destId="{73E47360-3E31-4EDD-AC36-41D4F463756E}" srcOrd="2" destOrd="0" presId="urn:microsoft.com/office/officeart/2005/8/layout/chevron1"/>
    <dgm:cxn modelId="{3E0144CE-735B-4D82-8A40-B1DC2A817B49}" type="presParOf" srcId="{86C5CE75-902E-4538-8F85-1F55788636A0}" destId="{A91FA5CC-886D-4DB9-AAC6-CD7DD0A8C5A5}" srcOrd="3" destOrd="0" presId="urn:microsoft.com/office/officeart/2005/8/layout/chevron1"/>
    <dgm:cxn modelId="{31CE0D14-28E8-4EAA-A997-3FE62148A816}" type="presParOf" srcId="{86C5CE75-902E-4538-8F85-1F55788636A0}" destId="{22AA7634-509F-437C-A270-72A12B5CAF0F}" srcOrd="4" destOrd="0" presId="urn:microsoft.com/office/officeart/2005/8/layout/chevron1"/>
    <dgm:cxn modelId="{01D80748-62A8-4931-93EC-E3770B70B515}" type="presParOf" srcId="{86C5CE75-902E-4538-8F85-1F55788636A0}" destId="{5827F0C2-82FD-47DF-91E8-D67E51E1D35B}" srcOrd="5" destOrd="0" presId="urn:microsoft.com/office/officeart/2005/8/layout/chevron1"/>
    <dgm:cxn modelId="{7273C716-6FC2-47A7-82DB-8B07AA7EF949}" type="presParOf" srcId="{86C5CE75-902E-4538-8F85-1F55788636A0}" destId="{B3C62A82-A769-4E77-B6CB-FD6F9CC7DBF6}" srcOrd="6" destOrd="0" presId="urn:microsoft.com/office/officeart/2005/8/layout/chevron1"/>
    <dgm:cxn modelId="{7461AE51-9419-468E-B47C-40ED40E136A2}" type="presParOf" srcId="{86C5CE75-902E-4538-8F85-1F55788636A0}" destId="{EBCBE7A8-8D08-41F3-A122-00E96D12CEFB}" srcOrd="7" destOrd="0" presId="urn:microsoft.com/office/officeart/2005/8/layout/chevron1"/>
    <dgm:cxn modelId="{5BC75A9A-CC73-40A7-A037-BBD11F06463B}" type="presParOf" srcId="{86C5CE75-902E-4538-8F85-1F55788636A0}" destId="{BDFADEC1-069F-40E8-988A-F887DBBE749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FA43FE-412A-4E7B-A324-531A1D3787E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2CB83DC-28FB-4112-9E29-8829EF7FB7DB}">
      <dgm:prSet phldrT="[Text]"/>
      <dgm:spPr>
        <a:solidFill>
          <a:srgbClr val="FFC000"/>
        </a:solidFill>
        <a:ln w="19050">
          <a:solidFill>
            <a:schemeClr val="tx1"/>
          </a:solidFill>
        </a:ln>
      </dgm:spPr>
      <dgm:t>
        <a:bodyPr/>
        <a:lstStyle/>
        <a:p>
          <a:r>
            <a:rPr lang="en-US" dirty="0" smtClean="0">
              <a:solidFill>
                <a:schemeClr val="bg1"/>
              </a:solidFill>
            </a:rPr>
            <a:t>AY18-19</a:t>
          </a:r>
          <a:endParaRPr lang="en-US" dirty="0">
            <a:solidFill>
              <a:schemeClr val="bg1"/>
            </a:solidFill>
          </a:endParaRPr>
        </a:p>
      </dgm:t>
    </dgm:pt>
    <dgm:pt modelId="{33AE76A6-CEA2-4958-9D3C-C4F63D6F19C1}" type="parTrans" cxnId="{C002690C-F677-45D1-AFD6-CDF649E85F8C}">
      <dgm:prSet/>
      <dgm:spPr/>
      <dgm:t>
        <a:bodyPr/>
        <a:lstStyle/>
        <a:p>
          <a:endParaRPr lang="en-US"/>
        </a:p>
      </dgm:t>
    </dgm:pt>
    <dgm:pt modelId="{95F3DB02-AABE-478C-94F4-1D4E7E5006C8}" type="sibTrans" cxnId="{C002690C-F677-45D1-AFD6-CDF649E85F8C}">
      <dgm:prSet/>
      <dgm:spPr/>
      <dgm:t>
        <a:bodyPr/>
        <a:lstStyle/>
        <a:p>
          <a:endParaRPr lang="en-US"/>
        </a:p>
      </dgm:t>
    </dgm:pt>
    <dgm:pt modelId="{8793F98E-D362-452E-BF58-2CACA05B8559}">
      <dgm:prSet phldrT="[Text]"/>
      <dgm:spPr>
        <a:solidFill>
          <a:srgbClr val="FFC000"/>
        </a:solidFill>
        <a:ln w="19050">
          <a:solidFill>
            <a:schemeClr val="tx1"/>
          </a:solidFill>
        </a:ln>
      </dgm:spPr>
      <dgm:t>
        <a:bodyPr/>
        <a:lstStyle/>
        <a:p>
          <a:r>
            <a:rPr lang="en-US" dirty="0" smtClean="0">
              <a:solidFill>
                <a:schemeClr val="bg1"/>
              </a:solidFill>
            </a:rPr>
            <a:t>Fall 2019</a:t>
          </a:r>
          <a:endParaRPr lang="en-US" dirty="0">
            <a:solidFill>
              <a:schemeClr val="bg1"/>
            </a:solidFill>
          </a:endParaRPr>
        </a:p>
      </dgm:t>
    </dgm:pt>
    <dgm:pt modelId="{1CA32451-2B08-4ED4-A161-E8F0D8A699D5}" type="parTrans" cxnId="{EA4EFB62-53CB-4D07-B565-3057CDC11BB1}">
      <dgm:prSet/>
      <dgm:spPr/>
      <dgm:t>
        <a:bodyPr/>
        <a:lstStyle/>
        <a:p>
          <a:endParaRPr lang="en-US"/>
        </a:p>
      </dgm:t>
    </dgm:pt>
    <dgm:pt modelId="{669059AB-6969-4F2D-9EFD-38D19D659173}" type="sibTrans" cxnId="{EA4EFB62-53CB-4D07-B565-3057CDC11BB1}">
      <dgm:prSet/>
      <dgm:spPr/>
      <dgm:t>
        <a:bodyPr/>
        <a:lstStyle/>
        <a:p>
          <a:endParaRPr lang="en-US"/>
        </a:p>
      </dgm:t>
    </dgm:pt>
    <dgm:pt modelId="{E77BBDD6-77B1-4ABF-9D88-3946774B144E}">
      <dgm:prSet phldrT="[Text]"/>
      <dgm:spPr>
        <a:solidFill>
          <a:srgbClr val="FFC000"/>
        </a:solidFill>
        <a:ln w="19050">
          <a:solidFill>
            <a:schemeClr val="tx1"/>
          </a:solidFill>
        </a:ln>
      </dgm:spPr>
      <dgm:t>
        <a:bodyPr/>
        <a:lstStyle/>
        <a:p>
          <a:r>
            <a:rPr lang="en-US" dirty="0" smtClean="0">
              <a:solidFill>
                <a:schemeClr val="bg1"/>
              </a:solidFill>
            </a:rPr>
            <a:t>Spring 2020</a:t>
          </a:r>
          <a:endParaRPr lang="en-US" dirty="0">
            <a:solidFill>
              <a:schemeClr val="bg1"/>
            </a:solidFill>
          </a:endParaRPr>
        </a:p>
      </dgm:t>
    </dgm:pt>
    <dgm:pt modelId="{DDF46185-D565-4CE7-B6FD-407E1D796507}" type="parTrans" cxnId="{9BDEDF99-6248-498E-B87D-C3E87C43BF55}">
      <dgm:prSet/>
      <dgm:spPr/>
      <dgm:t>
        <a:bodyPr/>
        <a:lstStyle/>
        <a:p>
          <a:endParaRPr lang="en-US"/>
        </a:p>
      </dgm:t>
    </dgm:pt>
    <dgm:pt modelId="{6130ABE2-D48C-46E4-8D10-1F5B6EC4C921}" type="sibTrans" cxnId="{9BDEDF99-6248-498E-B87D-C3E87C43BF55}">
      <dgm:prSet/>
      <dgm:spPr/>
      <dgm:t>
        <a:bodyPr/>
        <a:lstStyle/>
        <a:p>
          <a:endParaRPr lang="en-US"/>
        </a:p>
      </dgm:t>
    </dgm:pt>
    <dgm:pt modelId="{935780BB-D749-49DE-97A3-5820B34EB090}">
      <dgm:prSet/>
      <dgm:spPr>
        <a:solidFill>
          <a:srgbClr val="FFC000"/>
        </a:solidFill>
        <a:ln w="19050">
          <a:solidFill>
            <a:schemeClr val="tx1"/>
          </a:solidFill>
        </a:ln>
      </dgm:spPr>
      <dgm:t>
        <a:bodyPr/>
        <a:lstStyle/>
        <a:p>
          <a:r>
            <a:rPr lang="en-US" dirty="0" smtClean="0">
              <a:solidFill>
                <a:schemeClr val="bg1"/>
              </a:solidFill>
            </a:rPr>
            <a:t>Fall 2020</a:t>
          </a:r>
          <a:endParaRPr lang="en-US" dirty="0">
            <a:solidFill>
              <a:schemeClr val="bg1"/>
            </a:solidFill>
          </a:endParaRPr>
        </a:p>
      </dgm:t>
    </dgm:pt>
    <dgm:pt modelId="{F9D2AD0F-6C41-43E1-ABA0-31B8D9480C84}" type="parTrans" cxnId="{B4A0E144-F4C1-4658-B806-A7E158DCE831}">
      <dgm:prSet/>
      <dgm:spPr/>
      <dgm:t>
        <a:bodyPr/>
        <a:lstStyle/>
        <a:p>
          <a:endParaRPr lang="en-US"/>
        </a:p>
      </dgm:t>
    </dgm:pt>
    <dgm:pt modelId="{A77E75F3-CE8A-4F9E-AB06-D28ACDE7D42D}" type="sibTrans" cxnId="{B4A0E144-F4C1-4658-B806-A7E158DCE831}">
      <dgm:prSet/>
      <dgm:spPr/>
      <dgm:t>
        <a:bodyPr/>
        <a:lstStyle/>
        <a:p>
          <a:endParaRPr lang="en-US"/>
        </a:p>
      </dgm:t>
    </dgm:pt>
    <dgm:pt modelId="{0C9B2F6B-FBF2-4290-B428-C12153F7BF68}">
      <dgm:prSet/>
      <dgm:spPr>
        <a:solidFill>
          <a:srgbClr val="FFC000"/>
        </a:solidFill>
        <a:ln w="19050">
          <a:solidFill>
            <a:schemeClr val="tx1"/>
          </a:solidFill>
        </a:ln>
      </dgm:spPr>
      <dgm:t>
        <a:bodyPr/>
        <a:lstStyle/>
        <a:p>
          <a:r>
            <a:rPr lang="en-US" dirty="0" smtClean="0">
              <a:solidFill>
                <a:schemeClr val="bg1"/>
              </a:solidFill>
            </a:rPr>
            <a:t>Spring 2021</a:t>
          </a:r>
          <a:endParaRPr lang="en-US" dirty="0">
            <a:solidFill>
              <a:schemeClr val="bg1"/>
            </a:solidFill>
          </a:endParaRPr>
        </a:p>
      </dgm:t>
    </dgm:pt>
    <dgm:pt modelId="{D2E765EB-4DB6-404C-BE7C-3C1BC0D2F277}" type="parTrans" cxnId="{6C740702-A509-42BE-8317-7781127902DF}">
      <dgm:prSet/>
      <dgm:spPr/>
      <dgm:t>
        <a:bodyPr/>
        <a:lstStyle/>
        <a:p>
          <a:endParaRPr lang="en-US"/>
        </a:p>
      </dgm:t>
    </dgm:pt>
    <dgm:pt modelId="{44A5BE27-4CE7-435D-8B45-79266E90F018}" type="sibTrans" cxnId="{6C740702-A509-42BE-8317-7781127902DF}">
      <dgm:prSet/>
      <dgm:spPr/>
      <dgm:t>
        <a:bodyPr/>
        <a:lstStyle/>
        <a:p>
          <a:endParaRPr lang="en-US"/>
        </a:p>
      </dgm:t>
    </dgm:pt>
    <dgm:pt modelId="{86C5CE75-902E-4538-8F85-1F55788636A0}" type="pres">
      <dgm:prSet presAssocID="{E1FA43FE-412A-4E7B-A324-531A1D3787E2}" presName="Name0" presStyleCnt="0">
        <dgm:presLayoutVars>
          <dgm:dir/>
          <dgm:animLvl val="lvl"/>
          <dgm:resizeHandles val="exact"/>
        </dgm:presLayoutVars>
      </dgm:prSet>
      <dgm:spPr/>
      <dgm:t>
        <a:bodyPr/>
        <a:lstStyle/>
        <a:p>
          <a:endParaRPr lang="en-US"/>
        </a:p>
      </dgm:t>
    </dgm:pt>
    <dgm:pt modelId="{4FE671C1-DF65-4377-8CA7-11DC3D79C828}" type="pres">
      <dgm:prSet presAssocID="{02CB83DC-28FB-4112-9E29-8829EF7FB7DB}" presName="parTxOnly" presStyleLbl="node1" presStyleIdx="0" presStyleCnt="5" custScaleY="62759">
        <dgm:presLayoutVars>
          <dgm:chMax val="0"/>
          <dgm:chPref val="0"/>
          <dgm:bulletEnabled val="1"/>
        </dgm:presLayoutVars>
      </dgm:prSet>
      <dgm:spPr/>
      <dgm:t>
        <a:bodyPr/>
        <a:lstStyle/>
        <a:p>
          <a:endParaRPr lang="en-US"/>
        </a:p>
      </dgm:t>
    </dgm:pt>
    <dgm:pt modelId="{C9D74107-A9A5-433C-A62D-891AADD8E7D2}" type="pres">
      <dgm:prSet presAssocID="{95F3DB02-AABE-478C-94F4-1D4E7E5006C8}" presName="parTxOnlySpace" presStyleCnt="0"/>
      <dgm:spPr/>
    </dgm:pt>
    <dgm:pt modelId="{73E47360-3E31-4EDD-AC36-41D4F463756E}" type="pres">
      <dgm:prSet presAssocID="{8793F98E-D362-452E-BF58-2CACA05B8559}" presName="parTxOnly" presStyleLbl="node1" presStyleIdx="1" presStyleCnt="5" custScaleY="62759">
        <dgm:presLayoutVars>
          <dgm:chMax val="0"/>
          <dgm:chPref val="0"/>
          <dgm:bulletEnabled val="1"/>
        </dgm:presLayoutVars>
      </dgm:prSet>
      <dgm:spPr/>
      <dgm:t>
        <a:bodyPr/>
        <a:lstStyle/>
        <a:p>
          <a:endParaRPr lang="en-US"/>
        </a:p>
      </dgm:t>
    </dgm:pt>
    <dgm:pt modelId="{A91FA5CC-886D-4DB9-AAC6-CD7DD0A8C5A5}" type="pres">
      <dgm:prSet presAssocID="{669059AB-6969-4F2D-9EFD-38D19D659173}" presName="parTxOnlySpace" presStyleCnt="0"/>
      <dgm:spPr/>
    </dgm:pt>
    <dgm:pt modelId="{22AA7634-509F-437C-A270-72A12B5CAF0F}" type="pres">
      <dgm:prSet presAssocID="{E77BBDD6-77B1-4ABF-9D88-3946774B144E}" presName="parTxOnly" presStyleLbl="node1" presStyleIdx="2" presStyleCnt="5" custScaleY="62759">
        <dgm:presLayoutVars>
          <dgm:chMax val="0"/>
          <dgm:chPref val="0"/>
          <dgm:bulletEnabled val="1"/>
        </dgm:presLayoutVars>
      </dgm:prSet>
      <dgm:spPr/>
      <dgm:t>
        <a:bodyPr/>
        <a:lstStyle/>
        <a:p>
          <a:endParaRPr lang="en-US"/>
        </a:p>
      </dgm:t>
    </dgm:pt>
    <dgm:pt modelId="{5827F0C2-82FD-47DF-91E8-D67E51E1D35B}" type="pres">
      <dgm:prSet presAssocID="{6130ABE2-D48C-46E4-8D10-1F5B6EC4C921}" presName="parTxOnlySpace" presStyleCnt="0"/>
      <dgm:spPr/>
    </dgm:pt>
    <dgm:pt modelId="{B3C62A82-A769-4E77-B6CB-FD6F9CC7DBF6}" type="pres">
      <dgm:prSet presAssocID="{935780BB-D749-49DE-97A3-5820B34EB090}" presName="parTxOnly" presStyleLbl="node1" presStyleIdx="3" presStyleCnt="5" custScaleY="62759">
        <dgm:presLayoutVars>
          <dgm:chMax val="0"/>
          <dgm:chPref val="0"/>
          <dgm:bulletEnabled val="1"/>
        </dgm:presLayoutVars>
      </dgm:prSet>
      <dgm:spPr/>
      <dgm:t>
        <a:bodyPr/>
        <a:lstStyle/>
        <a:p>
          <a:endParaRPr lang="en-US"/>
        </a:p>
      </dgm:t>
    </dgm:pt>
    <dgm:pt modelId="{EBCBE7A8-8D08-41F3-A122-00E96D12CEFB}" type="pres">
      <dgm:prSet presAssocID="{A77E75F3-CE8A-4F9E-AB06-D28ACDE7D42D}" presName="parTxOnlySpace" presStyleCnt="0"/>
      <dgm:spPr/>
    </dgm:pt>
    <dgm:pt modelId="{BDFADEC1-069F-40E8-988A-F887DBBE749C}" type="pres">
      <dgm:prSet presAssocID="{0C9B2F6B-FBF2-4290-B428-C12153F7BF68}" presName="parTxOnly" presStyleLbl="node1" presStyleIdx="4" presStyleCnt="5" custScaleY="62759">
        <dgm:presLayoutVars>
          <dgm:chMax val="0"/>
          <dgm:chPref val="0"/>
          <dgm:bulletEnabled val="1"/>
        </dgm:presLayoutVars>
      </dgm:prSet>
      <dgm:spPr/>
      <dgm:t>
        <a:bodyPr/>
        <a:lstStyle/>
        <a:p>
          <a:endParaRPr lang="en-US"/>
        </a:p>
      </dgm:t>
    </dgm:pt>
  </dgm:ptLst>
  <dgm:cxnLst>
    <dgm:cxn modelId="{9BDEDF99-6248-498E-B87D-C3E87C43BF55}" srcId="{E1FA43FE-412A-4E7B-A324-531A1D3787E2}" destId="{E77BBDD6-77B1-4ABF-9D88-3946774B144E}" srcOrd="2" destOrd="0" parTransId="{DDF46185-D565-4CE7-B6FD-407E1D796507}" sibTransId="{6130ABE2-D48C-46E4-8D10-1F5B6EC4C921}"/>
    <dgm:cxn modelId="{5159CD42-3245-4812-882B-597A29FDAFFB}" type="presOf" srcId="{02CB83DC-28FB-4112-9E29-8829EF7FB7DB}" destId="{4FE671C1-DF65-4377-8CA7-11DC3D79C828}" srcOrd="0" destOrd="0" presId="urn:microsoft.com/office/officeart/2005/8/layout/chevron1"/>
    <dgm:cxn modelId="{6E2A7F20-F283-47B5-9F3F-870DC68ADD9A}" type="presOf" srcId="{E1FA43FE-412A-4E7B-A324-531A1D3787E2}" destId="{86C5CE75-902E-4538-8F85-1F55788636A0}" srcOrd="0" destOrd="0" presId="urn:microsoft.com/office/officeart/2005/8/layout/chevron1"/>
    <dgm:cxn modelId="{EA4EFB62-53CB-4D07-B565-3057CDC11BB1}" srcId="{E1FA43FE-412A-4E7B-A324-531A1D3787E2}" destId="{8793F98E-D362-452E-BF58-2CACA05B8559}" srcOrd="1" destOrd="0" parTransId="{1CA32451-2B08-4ED4-A161-E8F0D8A699D5}" sibTransId="{669059AB-6969-4F2D-9EFD-38D19D659173}"/>
    <dgm:cxn modelId="{6C740702-A509-42BE-8317-7781127902DF}" srcId="{E1FA43FE-412A-4E7B-A324-531A1D3787E2}" destId="{0C9B2F6B-FBF2-4290-B428-C12153F7BF68}" srcOrd="4" destOrd="0" parTransId="{D2E765EB-4DB6-404C-BE7C-3C1BC0D2F277}" sibTransId="{44A5BE27-4CE7-435D-8B45-79266E90F018}"/>
    <dgm:cxn modelId="{B4A0E144-F4C1-4658-B806-A7E158DCE831}" srcId="{E1FA43FE-412A-4E7B-A324-531A1D3787E2}" destId="{935780BB-D749-49DE-97A3-5820B34EB090}" srcOrd="3" destOrd="0" parTransId="{F9D2AD0F-6C41-43E1-ABA0-31B8D9480C84}" sibTransId="{A77E75F3-CE8A-4F9E-AB06-D28ACDE7D42D}"/>
    <dgm:cxn modelId="{703C4EEE-628F-4324-83BA-A7A112A94431}" type="presOf" srcId="{E77BBDD6-77B1-4ABF-9D88-3946774B144E}" destId="{22AA7634-509F-437C-A270-72A12B5CAF0F}" srcOrd="0" destOrd="0" presId="urn:microsoft.com/office/officeart/2005/8/layout/chevron1"/>
    <dgm:cxn modelId="{C1A4BE5F-9FE9-431B-9740-B11FB5F4A6DB}" type="presOf" srcId="{935780BB-D749-49DE-97A3-5820B34EB090}" destId="{B3C62A82-A769-4E77-B6CB-FD6F9CC7DBF6}" srcOrd="0" destOrd="0" presId="urn:microsoft.com/office/officeart/2005/8/layout/chevron1"/>
    <dgm:cxn modelId="{75954E91-B632-4900-B55B-A6AE6BD43D36}" type="presOf" srcId="{0C9B2F6B-FBF2-4290-B428-C12153F7BF68}" destId="{BDFADEC1-069F-40E8-988A-F887DBBE749C}" srcOrd="0" destOrd="0" presId="urn:microsoft.com/office/officeart/2005/8/layout/chevron1"/>
    <dgm:cxn modelId="{C002690C-F677-45D1-AFD6-CDF649E85F8C}" srcId="{E1FA43FE-412A-4E7B-A324-531A1D3787E2}" destId="{02CB83DC-28FB-4112-9E29-8829EF7FB7DB}" srcOrd="0" destOrd="0" parTransId="{33AE76A6-CEA2-4958-9D3C-C4F63D6F19C1}" sibTransId="{95F3DB02-AABE-478C-94F4-1D4E7E5006C8}"/>
    <dgm:cxn modelId="{B41A8BBF-6923-4C2A-A520-069047C33E94}" type="presOf" srcId="{8793F98E-D362-452E-BF58-2CACA05B8559}" destId="{73E47360-3E31-4EDD-AC36-41D4F463756E}" srcOrd="0" destOrd="0" presId="urn:microsoft.com/office/officeart/2005/8/layout/chevron1"/>
    <dgm:cxn modelId="{0D088A1C-3995-43B6-B0F3-2F82CDBE9194}" type="presParOf" srcId="{86C5CE75-902E-4538-8F85-1F55788636A0}" destId="{4FE671C1-DF65-4377-8CA7-11DC3D79C828}" srcOrd="0" destOrd="0" presId="urn:microsoft.com/office/officeart/2005/8/layout/chevron1"/>
    <dgm:cxn modelId="{F8164BC1-E24A-4CFA-858B-796EAF0D1C80}" type="presParOf" srcId="{86C5CE75-902E-4538-8F85-1F55788636A0}" destId="{C9D74107-A9A5-433C-A62D-891AADD8E7D2}" srcOrd="1" destOrd="0" presId="urn:microsoft.com/office/officeart/2005/8/layout/chevron1"/>
    <dgm:cxn modelId="{8C2AF35B-10D6-4D53-8B97-DD60314075A4}" type="presParOf" srcId="{86C5CE75-902E-4538-8F85-1F55788636A0}" destId="{73E47360-3E31-4EDD-AC36-41D4F463756E}" srcOrd="2" destOrd="0" presId="urn:microsoft.com/office/officeart/2005/8/layout/chevron1"/>
    <dgm:cxn modelId="{3E0144CE-735B-4D82-8A40-B1DC2A817B49}" type="presParOf" srcId="{86C5CE75-902E-4538-8F85-1F55788636A0}" destId="{A91FA5CC-886D-4DB9-AAC6-CD7DD0A8C5A5}" srcOrd="3" destOrd="0" presId="urn:microsoft.com/office/officeart/2005/8/layout/chevron1"/>
    <dgm:cxn modelId="{31CE0D14-28E8-4EAA-A997-3FE62148A816}" type="presParOf" srcId="{86C5CE75-902E-4538-8F85-1F55788636A0}" destId="{22AA7634-509F-437C-A270-72A12B5CAF0F}" srcOrd="4" destOrd="0" presId="urn:microsoft.com/office/officeart/2005/8/layout/chevron1"/>
    <dgm:cxn modelId="{01D80748-62A8-4931-93EC-E3770B70B515}" type="presParOf" srcId="{86C5CE75-902E-4538-8F85-1F55788636A0}" destId="{5827F0C2-82FD-47DF-91E8-D67E51E1D35B}" srcOrd="5" destOrd="0" presId="urn:microsoft.com/office/officeart/2005/8/layout/chevron1"/>
    <dgm:cxn modelId="{7273C716-6FC2-47A7-82DB-8B07AA7EF949}" type="presParOf" srcId="{86C5CE75-902E-4538-8F85-1F55788636A0}" destId="{B3C62A82-A769-4E77-B6CB-FD6F9CC7DBF6}" srcOrd="6" destOrd="0" presId="urn:microsoft.com/office/officeart/2005/8/layout/chevron1"/>
    <dgm:cxn modelId="{7461AE51-9419-468E-B47C-40ED40E136A2}" type="presParOf" srcId="{86C5CE75-902E-4538-8F85-1F55788636A0}" destId="{EBCBE7A8-8D08-41F3-A122-00E96D12CEFB}" srcOrd="7" destOrd="0" presId="urn:microsoft.com/office/officeart/2005/8/layout/chevron1"/>
    <dgm:cxn modelId="{5BC75A9A-CC73-40A7-A037-BBD11F06463B}" type="presParOf" srcId="{86C5CE75-902E-4538-8F85-1F55788636A0}" destId="{BDFADEC1-069F-40E8-988A-F887DBBE749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FA43FE-412A-4E7B-A324-531A1D3787E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2CB83DC-28FB-4112-9E29-8829EF7FB7DB}">
      <dgm:prSet phldrT="[Text]"/>
      <dgm:spPr>
        <a:solidFill>
          <a:srgbClr val="FFC000"/>
        </a:solidFill>
        <a:ln w="19050">
          <a:solidFill>
            <a:schemeClr val="tx1"/>
          </a:solidFill>
        </a:ln>
      </dgm:spPr>
      <dgm:t>
        <a:bodyPr/>
        <a:lstStyle/>
        <a:p>
          <a:r>
            <a:rPr lang="en-US" dirty="0" smtClean="0">
              <a:solidFill>
                <a:schemeClr val="bg1"/>
              </a:solidFill>
            </a:rPr>
            <a:t>AY18-19</a:t>
          </a:r>
          <a:endParaRPr lang="en-US" dirty="0">
            <a:solidFill>
              <a:schemeClr val="bg1"/>
            </a:solidFill>
          </a:endParaRPr>
        </a:p>
      </dgm:t>
    </dgm:pt>
    <dgm:pt modelId="{33AE76A6-CEA2-4958-9D3C-C4F63D6F19C1}" type="parTrans" cxnId="{C002690C-F677-45D1-AFD6-CDF649E85F8C}">
      <dgm:prSet/>
      <dgm:spPr/>
      <dgm:t>
        <a:bodyPr/>
        <a:lstStyle/>
        <a:p>
          <a:endParaRPr lang="en-US"/>
        </a:p>
      </dgm:t>
    </dgm:pt>
    <dgm:pt modelId="{95F3DB02-AABE-478C-94F4-1D4E7E5006C8}" type="sibTrans" cxnId="{C002690C-F677-45D1-AFD6-CDF649E85F8C}">
      <dgm:prSet/>
      <dgm:spPr/>
      <dgm:t>
        <a:bodyPr/>
        <a:lstStyle/>
        <a:p>
          <a:endParaRPr lang="en-US"/>
        </a:p>
      </dgm:t>
    </dgm:pt>
    <dgm:pt modelId="{8793F98E-D362-452E-BF58-2CACA05B8559}">
      <dgm:prSet phldrT="[Text]"/>
      <dgm:spPr>
        <a:solidFill>
          <a:srgbClr val="FFC000"/>
        </a:solidFill>
        <a:ln w="19050">
          <a:solidFill>
            <a:schemeClr val="tx1"/>
          </a:solidFill>
        </a:ln>
      </dgm:spPr>
      <dgm:t>
        <a:bodyPr/>
        <a:lstStyle/>
        <a:p>
          <a:r>
            <a:rPr lang="en-US" dirty="0" smtClean="0">
              <a:solidFill>
                <a:schemeClr val="bg1"/>
              </a:solidFill>
            </a:rPr>
            <a:t>Fall 2019</a:t>
          </a:r>
          <a:endParaRPr lang="en-US" dirty="0">
            <a:solidFill>
              <a:schemeClr val="bg1"/>
            </a:solidFill>
          </a:endParaRPr>
        </a:p>
      </dgm:t>
    </dgm:pt>
    <dgm:pt modelId="{1CA32451-2B08-4ED4-A161-E8F0D8A699D5}" type="parTrans" cxnId="{EA4EFB62-53CB-4D07-B565-3057CDC11BB1}">
      <dgm:prSet/>
      <dgm:spPr/>
      <dgm:t>
        <a:bodyPr/>
        <a:lstStyle/>
        <a:p>
          <a:endParaRPr lang="en-US"/>
        </a:p>
      </dgm:t>
    </dgm:pt>
    <dgm:pt modelId="{669059AB-6969-4F2D-9EFD-38D19D659173}" type="sibTrans" cxnId="{EA4EFB62-53CB-4D07-B565-3057CDC11BB1}">
      <dgm:prSet/>
      <dgm:spPr/>
      <dgm:t>
        <a:bodyPr/>
        <a:lstStyle/>
        <a:p>
          <a:endParaRPr lang="en-US"/>
        </a:p>
      </dgm:t>
    </dgm:pt>
    <dgm:pt modelId="{E77BBDD6-77B1-4ABF-9D88-3946774B144E}">
      <dgm:prSet phldrT="[Text]"/>
      <dgm:spPr>
        <a:solidFill>
          <a:srgbClr val="FFC000"/>
        </a:solidFill>
        <a:ln w="19050">
          <a:solidFill>
            <a:schemeClr val="tx1"/>
          </a:solidFill>
        </a:ln>
      </dgm:spPr>
      <dgm:t>
        <a:bodyPr/>
        <a:lstStyle/>
        <a:p>
          <a:r>
            <a:rPr lang="en-US" dirty="0" smtClean="0">
              <a:solidFill>
                <a:schemeClr val="bg1"/>
              </a:solidFill>
            </a:rPr>
            <a:t>Spring 2020</a:t>
          </a:r>
          <a:endParaRPr lang="en-US" dirty="0">
            <a:solidFill>
              <a:schemeClr val="bg1"/>
            </a:solidFill>
          </a:endParaRPr>
        </a:p>
      </dgm:t>
    </dgm:pt>
    <dgm:pt modelId="{DDF46185-D565-4CE7-B6FD-407E1D796507}" type="parTrans" cxnId="{9BDEDF99-6248-498E-B87D-C3E87C43BF55}">
      <dgm:prSet/>
      <dgm:spPr/>
      <dgm:t>
        <a:bodyPr/>
        <a:lstStyle/>
        <a:p>
          <a:endParaRPr lang="en-US"/>
        </a:p>
      </dgm:t>
    </dgm:pt>
    <dgm:pt modelId="{6130ABE2-D48C-46E4-8D10-1F5B6EC4C921}" type="sibTrans" cxnId="{9BDEDF99-6248-498E-B87D-C3E87C43BF55}">
      <dgm:prSet/>
      <dgm:spPr/>
      <dgm:t>
        <a:bodyPr/>
        <a:lstStyle/>
        <a:p>
          <a:endParaRPr lang="en-US"/>
        </a:p>
      </dgm:t>
    </dgm:pt>
    <dgm:pt modelId="{935780BB-D749-49DE-97A3-5820B34EB090}">
      <dgm:prSet/>
      <dgm:spPr>
        <a:solidFill>
          <a:srgbClr val="FFC000"/>
        </a:solidFill>
        <a:ln w="19050">
          <a:solidFill>
            <a:schemeClr val="tx1"/>
          </a:solidFill>
        </a:ln>
      </dgm:spPr>
      <dgm:t>
        <a:bodyPr/>
        <a:lstStyle/>
        <a:p>
          <a:r>
            <a:rPr lang="en-US" dirty="0" smtClean="0">
              <a:solidFill>
                <a:schemeClr val="bg1"/>
              </a:solidFill>
            </a:rPr>
            <a:t>Fall 2020</a:t>
          </a:r>
          <a:endParaRPr lang="en-US" dirty="0">
            <a:solidFill>
              <a:schemeClr val="bg1"/>
            </a:solidFill>
          </a:endParaRPr>
        </a:p>
      </dgm:t>
    </dgm:pt>
    <dgm:pt modelId="{F9D2AD0F-6C41-43E1-ABA0-31B8D9480C84}" type="parTrans" cxnId="{B4A0E144-F4C1-4658-B806-A7E158DCE831}">
      <dgm:prSet/>
      <dgm:spPr/>
      <dgm:t>
        <a:bodyPr/>
        <a:lstStyle/>
        <a:p>
          <a:endParaRPr lang="en-US"/>
        </a:p>
      </dgm:t>
    </dgm:pt>
    <dgm:pt modelId="{A77E75F3-CE8A-4F9E-AB06-D28ACDE7D42D}" type="sibTrans" cxnId="{B4A0E144-F4C1-4658-B806-A7E158DCE831}">
      <dgm:prSet/>
      <dgm:spPr/>
      <dgm:t>
        <a:bodyPr/>
        <a:lstStyle/>
        <a:p>
          <a:endParaRPr lang="en-US"/>
        </a:p>
      </dgm:t>
    </dgm:pt>
    <dgm:pt modelId="{0C9B2F6B-FBF2-4290-B428-C12153F7BF68}">
      <dgm:prSet/>
      <dgm:spPr>
        <a:solidFill>
          <a:srgbClr val="FFC000"/>
        </a:solidFill>
        <a:ln w="19050">
          <a:solidFill>
            <a:schemeClr val="tx1"/>
          </a:solidFill>
        </a:ln>
      </dgm:spPr>
      <dgm:t>
        <a:bodyPr/>
        <a:lstStyle/>
        <a:p>
          <a:r>
            <a:rPr lang="en-US" dirty="0" smtClean="0">
              <a:solidFill>
                <a:schemeClr val="bg1"/>
              </a:solidFill>
            </a:rPr>
            <a:t>Spring 2021</a:t>
          </a:r>
          <a:endParaRPr lang="en-US" dirty="0">
            <a:solidFill>
              <a:schemeClr val="bg1"/>
            </a:solidFill>
          </a:endParaRPr>
        </a:p>
      </dgm:t>
    </dgm:pt>
    <dgm:pt modelId="{D2E765EB-4DB6-404C-BE7C-3C1BC0D2F277}" type="parTrans" cxnId="{6C740702-A509-42BE-8317-7781127902DF}">
      <dgm:prSet/>
      <dgm:spPr/>
      <dgm:t>
        <a:bodyPr/>
        <a:lstStyle/>
        <a:p>
          <a:endParaRPr lang="en-US"/>
        </a:p>
      </dgm:t>
    </dgm:pt>
    <dgm:pt modelId="{44A5BE27-4CE7-435D-8B45-79266E90F018}" type="sibTrans" cxnId="{6C740702-A509-42BE-8317-7781127902DF}">
      <dgm:prSet/>
      <dgm:spPr/>
      <dgm:t>
        <a:bodyPr/>
        <a:lstStyle/>
        <a:p>
          <a:endParaRPr lang="en-US"/>
        </a:p>
      </dgm:t>
    </dgm:pt>
    <dgm:pt modelId="{86C5CE75-902E-4538-8F85-1F55788636A0}" type="pres">
      <dgm:prSet presAssocID="{E1FA43FE-412A-4E7B-A324-531A1D3787E2}" presName="Name0" presStyleCnt="0">
        <dgm:presLayoutVars>
          <dgm:dir/>
          <dgm:animLvl val="lvl"/>
          <dgm:resizeHandles val="exact"/>
        </dgm:presLayoutVars>
      </dgm:prSet>
      <dgm:spPr/>
      <dgm:t>
        <a:bodyPr/>
        <a:lstStyle/>
        <a:p>
          <a:endParaRPr lang="en-US"/>
        </a:p>
      </dgm:t>
    </dgm:pt>
    <dgm:pt modelId="{4FE671C1-DF65-4377-8CA7-11DC3D79C828}" type="pres">
      <dgm:prSet presAssocID="{02CB83DC-28FB-4112-9E29-8829EF7FB7DB}" presName="parTxOnly" presStyleLbl="node1" presStyleIdx="0" presStyleCnt="5" custScaleY="62759">
        <dgm:presLayoutVars>
          <dgm:chMax val="0"/>
          <dgm:chPref val="0"/>
          <dgm:bulletEnabled val="1"/>
        </dgm:presLayoutVars>
      </dgm:prSet>
      <dgm:spPr/>
      <dgm:t>
        <a:bodyPr/>
        <a:lstStyle/>
        <a:p>
          <a:endParaRPr lang="en-US"/>
        </a:p>
      </dgm:t>
    </dgm:pt>
    <dgm:pt modelId="{C9D74107-A9A5-433C-A62D-891AADD8E7D2}" type="pres">
      <dgm:prSet presAssocID="{95F3DB02-AABE-478C-94F4-1D4E7E5006C8}" presName="parTxOnlySpace" presStyleCnt="0"/>
      <dgm:spPr/>
    </dgm:pt>
    <dgm:pt modelId="{73E47360-3E31-4EDD-AC36-41D4F463756E}" type="pres">
      <dgm:prSet presAssocID="{8793F98E-D362-452E-BF58-2CACA05B8559}" presName="parTxOnly" presStyleLbl="node1" presStyleIdx="1" presStyleCnt="5" custScaleY="62759">
        <dgm:presLayoutVars>
          <dgm:chMax val="0"/>
          <dgm:chPref val="0"/>
          <dgm:bulletEnabled val="1"/>
        </dgm:presLayoutVars>
      </dgm:prSet>
      <dgm:spPr/>
      <dgm:t>
        <a:bodyPr/>
        <a:lstStyle/>
        <a:p>
          <a:endParaRPr lang="en-US"/>
        </a:p>
      </dgm:t>
    </dgm:pt>
    <dgm:pt modelId="{A91FA5CC-886D-4DB9-AAC6-CD7DD0A8C5A5}" type="pres">
      <dgm:prSet presAssocID="{669059AB-6969-4F2D-9EFD-38D19D659173}" presName="parTxOnlySpace" presStyleCnt="0"/>
      <dgm:spPr/>
    </dgm:pt>
    <dgm:pt modelId="{22AA7634-509F-437C-A270-72A12B5CAF0F}" type="pres">
      <dgm:prSet presAssocID="{E77BBDD6-77B1-4ABF-9D88-3946774B144E}" presName="parTxOnly" presStyleLbl="node1" presStyleIdx="2" presStyleCnt="5" custScaleY="62759">
        <dgm:presLayoutVars>
          <dgm:chMax val="0"/>
          <dgm:chPref val="0"/>
          <dgm:bulletEnabled val="1"/>
        </dgm:presLayoutVars>
      </dgm:prSet>
      <dgm:spPr/>
      <dgm:t>
        <a:bodyPr/>
        <a:lstStyle/>
        <a:p>
          <a:endParaRPr lang="en-US"/>
        </a:p>
      </dgm:t>
    </dgm:pt>
    <dgm:pt modelId="{5827F0C2-82FD-47DF-91E8-D67E51E1D35B}" type="pres">
      <dgm:prSet presAssocID="{6130ABE2-D48C-46E4-8D10-1F5B6EC4C921}" presName="parTxOnlySpace" presStyleCnt="0"/>
      <dgm:spPr/>
    </dgm:pt>
    <dgm:pt modelId="{B3C62A82-A769-4E77-B6CB-FD6F9CC7DBF6}" type="pres">
      <dgm:prSet presAssocID="{935780BB-D749-49DE-97A3-5820B34EB090}" presName="parTxOnly" presStyleLbl="node1" presStyleIdx="3" presStyleCnt="5" custScaleY="62759">
        <dgm:presLayoutVars>
          <dgm:chMax val="0"/>
          <dgm:chPref val="0"/>
          <dgm:bulletEnabled val="1"/>
        </dgm:presLayoutVars>
      </dgm:prSet>
      <dgm:spPr/>
      <dgm:t>
        <a:bodyPr/>
        <a:lstStyle/>
        <a:p>
          <a:endParaRPr lang="en-US"/>
        </a:p>
      </dgm:t>
    </dgm:pt>
    <dgm:pt modelId="{EBCBE7A8-8D08-41F3-A122-00E96D12CEFB}" type="pres">
      <dgm:prSet presAssocID="{A77E75F3-CE8A-4F9E-AB06-D28ACDE7D42D}" presName="parTxOnlySpace" presStyleCnt="0"/>
      <dgm:spPr/>
    </dgm:pt>
    <dgm:pt modelId="{BDFADEC1-069F-40E8-988A-F887DBBE749C}" type="pres">
      <dgm:prSet presAssocID="{0C9B2F6B-FBF2-4290-B428-C12153F7BF68}" presName="parTxOnly" presStyleLbl="node1" presStyleIdx="4" presStyleCnt="5" custScaleY="62759">
        <dgm:presLayoutVars>
          <dgm:chMax val="0"/>
          <dgm:chPref val="0"/>
          <dgm:bulletEnabled val="1"/>
        </dgm:presLayoutVars>
      </dgm:prSet>
      <dgm:spPr/>
      <dgm:t>
        <a:bodyPr/>
        <a:lstStyle/>
        <a:p>
          <a:endParaRPr lang="en-US"/>
        </a:p>
      </dgm:t>
    </dgm:pt>
  </dgm:ptLst>
  <dgm:cxnLst>
    <dgm:cxn modelId="{9BDEDF99-6248-498E-B87D-C3E87C43BF55}" srcId="{E1FA43FE-412A-4E7B-A324-531A1D3787E2}" destId="{E77BBDD6-77B1-4ABF-9D88-3946774B144E}" srcOrd="2" destOrd="0" parTransId="{DDF46185-D565-4CE7-B6FD-407E1D796507}" sibTransId="{6130ABE2-D48C-46E4-8D10-1F5B6EC4C921}"/>
    <dgm:cxn modelId="{5159CD42-3245-4812-882B-597A29FDAFFB}" type="presOf" srcId="{02CB83DC-28FB-4112-9E29-8829EF7FB7DB}" destId="{4FE671C1-DF65-4377-8CA7-11DC3D79C828}" srcOrd="0" destOrd="0" presId="urn:microsoft.com/office/officeart/2005/8/layout/chevron1"/>
    <dgm:cxn modelId="{6E2A7F20-F283-47B5-9F3F-870DC68ADD9A}" type="presOf" srcId="{E1FA43FE-412A-4E7B-A324-531A1D3787E2}" destId="{86C5CE75-902E-4538-8F85-1F55788636A0}" srcOrd="0" destOrd="0" presId="urn:microsoft.com/office/officeart/2005/8/layout/chevron1"/>
    <dgm:cxn modelId="{EA4EFB62-53CB-4D07-B565-3057CDC11BB1}" srcId="{E1FA43FE-412A-4E7B-A324-531A1D3787E2}" destId="{8793F98E-D362-452E-BF58-2CACA05B8559}" srcOrd="1" destOrd="0" parTransId="{1CA32451-2B08-4ED4-A161-E8F0D8A699D5}" sibTransId="{669059AB-6969-4F2D-9EFD-38D19D659173}"/>
    <dgm:cxn modelId="{6C740702-A509-42BE-8317-7781127902DF}" srcId="{E1FA43FE-412A-4E7B-A324-531A1D3787E2}" destId="{0C9B2F6B-FBF2-4290-B428-C12153F7BF68}" srcOrd="4" destOrd="0" parTransId="{D2E765EB-4DB6-404C-BE7C-3C1BC0D2F277}" sibTransId="{44A5BE27-4CE7-435D-8B45-79266E90F018}"/>
    <dgm:cxn modelId="{B4A0E144-F4C1-4658-B806-A7E158DCE831}" srcId="{E1FA43FE-412A-4E7B-A324-531A1D3787E2}" destId="{935780BB-D749-49DE-97A3-5820B34EB090}" srcOrd="3" destOrd="0" parTransId="{F9D2AD0F-6C41-43E1-ABA0-31B8D9480C84}" sibTransId="{A77E75F3-CE8A-4F9E-AB06-D28ACDE7D42D}"/>
    <dgm:cxn modelId="{703C4EEE-628F-4324-83BA-A7A112A94431}" type="presOf" srcId="{E77BBDD6-77B1-4ABF-9D88-3946774B144E}" destId="{22AA7634-509F-437C-A270-72A12B5CAF0F}" srcOrd="0" destOrd="0" presId="urn:microsoft.com/office/officeart/2005/8/layout/chevron1"/>
    <dgm:cxn modelId="{C1A4BE5F-9FE9-431B-9740-B11FB5F4A6DB}" type="presOf" srcId="{935780BB-D749-49DE-97A3-5820B34EB090}" destId="{B3C62A82-A769-4E77-B6CB-FD6F9CC7DBF6}" srcOrd="0" destOrd="0" presId="urn:microsoft.com/office/officeart/2005/8/layout/chevron1"/>
    <dgm:cxn modelId="{75954E91-B632-4900-B55B-A6AE6BD43D36}" type="presOf" srcId="{0C9B2F6B-FBF2-4290-B428-C12153F7BF68}" destId="{BDFADEC1-069F-40E8-988A-F887DBBE749C}" srcOrd="0" destOrd="0" presId="urn:microsoft.com/office/officeart/2005/8/layout/chevron1"/>
    <dgm:cxn modelId="{C002690C-F677-45D1-AFD6-CDF649E85F8C}" srcId="{E1FA43FE-412A-4E7B-A324-531A1D3787E2}" destId="{02CB83DC-28FB-4112-9E29-8829EF7FB7DB}" srcOrd="0" destOrd="0" parTransId="{33AE76A6-CEA2-4958-9D3C-C4F63D6F19C1}" sibTransId="{95F3DB02-AABE-478C-94F4-1D4E7E5006C8}"/>
    <dgm:cxn modelId="{B41A8BBF-6923-4C2A-A520-069047C33E94}" type="presOf" srcId="{8793F98E-D362-452E-BF58-2CACA05B8559}" destId="{73E47360-3E31-4EDD-AC36-41D4F463756E}" srcOrd="0" destOrd="0" presId="urn:microsoft.com/office/officeart/2005/8/layout/chevron1"/>
    <dgm:cxn modelId="{0D088A1C-3995-43B6-B0F3-2F82CDBE9194}" type="presParOf" srcId="{86C5CE75-902E-4538-8F85-1F55788636A0}" destId="{4FE671C1-DF65-4377-8CA7-11DC3D79C828}" srcOrd="0" destOrd="0" presId="urn:microsoft.com/office/officeart/2005/8/layout/chevron1"/>
    <dgm:cxn modelId="{F8164BC1-E24A-4CFA-858B-796EAF0D1C80}" type="presParOf" srcId="{86C5CE75-902E-4538-8F85-1F55788636A0}" destId="{C9D74107-A9A5-433C-A62D-891AADD8E7D2}" srcOrd="1" destOrd="0" presId="urn:microsoft.com/office/officeart/2005/8/layout/chevron1"/>
    <dgm:cxn modelId="{8C2AF35B-10D6-4D53-8B97-DD60314075A4}" type="presParOf" srcId="{86C5CE75-902E-4538-8F85-1F55788636A0}" destId="{73E47360-3E31-4EDD-AC36-41D4F463756E}" srcOrd="2" destOrd="0" presId="urn:microsoft.com/office/officeart/2005/8/layout/chevron1"/>
    <dgm:cxn modelId="{3E0144CE-735B-4D82-8A40-B1DC2A817B49}" type="presParOf" srcId="{86C5CE75-902E-4538-8F85-1F55788636A0}" destId="{A91FA5CC-886D-4DB9-AAC6-CD7DD0A8C5A5}" srcOrd="3" destOrd="0" presId="urn:microsoft.com/office/officeart/2005/8/layout/chevron1"/>
    <dgm:cxn modelId="{31CE0D14-28E8-4EAA-A997-3FE62148A816}" type="presParOf" srcId="{86C5CE75-902E-4538-8F85-1F55788636A0}" destId="{22AA7634-509F-437C-A270-72A12B5CAF0F}" srcOrd="4" destOrd="0" presId="urn:microsoft.com/office/officeart/2005/8/layout/chevron1"/>
    <dgm:cxn modelId="{01D80748-62A8-4931-93EC-E3770B70B515}" type="presParOf" srcId="{86C5CE75-902E-4538-8F85-1F55788636A0}" destId="{5827F0C2-82FD-47DF-91E8-D67E51E1D35B}" srcOrd="5" destOrd="0" presId="urn:microsoft.com/office/officeart/2005/8/layout/chevron1"/>
    <dgm:cxn modelId="{7273C716-6FC2-47A7-82DB-8B07AA7EF949}" type="presParOf" srcId="{86C5CE75-902E-4538-8F85-1F55788636A0}" destId="{B3C62A82-A769-4E77-B6CB-FD6F9CC7DBF6}" srcOrd="6" destOrd="0" presId="urn:microsoft.com/office/officeart/2005/8/layout/chevron1"/>
    <dgm:cxn modelId="{7461AE51-9419-468E-B47C-40ED40E136A2}" type="presParOf" srcId="{86C5CE75-902E-4538-8F85-1F55788636A0}" destId="{EBCBE7A8-8D08-41F3-A122-00E96D12CEFB}" srcOrd="7" destOrd="0" presId="urn:microsoft.com/office/officeart/2005/8/layout/chevron1"/>
    <dgm:cxn modelId="{5BC75A9A-CC73-40A7-A037-BBD11F06463B}" type="presParOf" srcId="{86C5CE75-902E-4538-8F85-1F55788636A0}" destId="{BDFADEC1-069F-40E8-988A-F887DBBE749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FA43FE-412A-4E7B-A324-531A1D3787E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2CB83DC-28FB-4112-9E29-8829EF7FB7DB}">
      <dgm:prSet phldrT="[Text]"/>
      <dgm:spPr>
        <a:solidFill>
          <a:srgbClr val="FFC000"/>
        </a:solidFill>
        <a:ln w="19050">
          <a:solidFill>
            <a:schemeClr val="tx1"/>
          </a:solidFill>
        </a:ln>
      </dgm:spPr>
      <dgm:t>
        <a:bodyPr/>
        <a:lstStyle/>
        <a:p>
          <a:r>
            <a:rPr lang="en-US" dirty="0" smtClean="0">
              <a:solidFill>
                <a:schemeClr val="bg1"/>
              </a:solidFill>
            </a:rPr>
            <a:t>AY18-19</a:t>
          </a:r>
          <a:endParaRPr lang="en-US" dirty="0">
            <a:solidFill>
              <a:schemeClr val="bg1"/>
            </a:solidFill>
          </a:endParaRPr>
        </a:p>
      </dgm:t>
    </dgm:pt>
    <dgm:pt modelId="{33AE76A6-CEA2-4958-9D3C-C4F63D6F19C1}" type="parTrans" cxnId="{C002690C-F677-45D1-AFD6-CDF649E85F8C}">
      <dgm:prSet/>
      <dgm:spPr/>
      <dgm:t>
        <a:bodyPr/>
        <a:lstStyle/>
        <a:p>
          <a:endParaRPr lang="en-US"/>
        </a:p>
      </dgm:t>
    </dgm:pt>
    <dgm:pt modelId="{95F3DB02-AABE-478C-94F4-1D4E7E5006C8}" type="sibTrans" cxnId="{C002690C-F677-45D1-AFD6-CDF649E85F8C}">
      <dgm:prSet/>
      <dgm:spPr/>
      <dgm:t>
        <a:bodyPr/>
        <a:lstStyle/>
        <a:p>
          <a:endParaRPr lang="en-US"/>
        </a:p>
      </dgm:t>
    </dgm:pt>
    <dgm:pt modelId="{8793F98E-D362-452E-BF58-2CACA05B8559}">
      <dgm:prSet phldrT="[Text]"/>
      <dgm:spPr>
        <a:solidFill>
          <a:srgbClr val="FFC000"/>
        </a:solidFill>
        <a:ln w="19050">
          <a:solidFill>
            <a:schemeClr val="tx1"/>
          </a:solidFill>
        </a:ln>
      </dgm:spPr>
      <dgm:t>
        <a:bodyPr/>
        <a:lstStyle/>
        <a:p>
          <a:r>
            <a:rPr lang="en-US" dirty="0" smtClean="0">
              <a:solidFill>
                <a:schemeClr val="bg1"/>
              </a:solidFill>
            </a:rPr>
            <a:t>Fall 2019</a:t>
          </a:r>
          <a:endParaRPr lang="en-US" dirty="0">
            <a:solidFill>
              <a:schemeClr val="bg1"/>
            </a:solidFill>
          </a:endParaRPr>
        </a:p>
      </dgm:t>
    </dgm:pt>
    <dgm:pt modelId="{1CA32451-2B08-4ED4-A161-E8F0D8A699D5}" type="parTrans" cxnId="{EA4EFB62-53CB-4D07-B565-3057CDC11BB1}">
      <dgm:prSet/>
      <dgm:spPr/>
      <dgm:t>
        <a:bodyPr/>
        <a:lstStyle/>
        <a:p>
          <a:endParaRPr lang="en-US"/>
        </a:p>
      </dgm:t>
    </dgm:pt>
    <dgm:pt modelId="{669059AB-6969-4F2D-9EFD-38D19D659173}" type="sibTrans" cxnId="{EA4EFB62-53CB-4D07-B565-3057CDC11BB1}">
      <dgm:prSet/>
      <dgm:spPr/>
      <dgm:t>
        <a:bodyPr/>
        <a:lstStyle/>
        <a:p>
          <a:endParaRPr lang="en-US"/>
        </a:p>
      </dgm:t>
    </dgm:pt>
    <dgm:pt modelId="{E77BBDD6-77B1-4ABF-9D88-3946774B144E}">
      <dgm:prSet phldrT="[Text]"/>
      <dgm:spPr>
        <a:solidFill>
          <a:srgbClr val="FFC000"/>
        </a:solidFill>
        <a:ln w="19050">
          <a:solidFill>
            <a:schemeClr val="tx1"/>
          </a:solidFill>
        </a:ln>
      </dgm:spPr>
      <dgm:t>
        <a:bodyPr/>
        <a:lstStyle/>
        <a:p>
          <a:r>
            <a:rPr lang="en-US" dirty="0" smtClean="0">
              <a:solidFill>
                <a:schemeClr val="bg1"/>
              </a:solidFill>
            </a:rPr>
            <a:t>Spring 2020</a:t>
          </a:r>
          <a:endParaRPr lang="en-US" dirty="0">
            <a:solidFill>
              <a:schemeClr val="bg1"/>
            </a:solidFill>
          </a:endParaRPr>
        </a:p>
      </dgm:t>
    </dgm:pt>
    <dgm:pt modelId="{DDF46185-D565-4CE7-B6FD-407E1D796507}" type="parTrans" cxnId="{9BDEDF99-6248-498E-B87D-C3E87C43BF55}">
      <dgm:prSet/>
      <dgm:spPr/>
      <dgm:t>
        <a:bodyPr/>
        <a:lstStyle/>
        <a:p>
          <a:endParaRPr lang="en-US"/>
        </a:p>
      </dgm:t>
    </dgm:pt>
    <dgm:pt modelId="{6130ABE2-D48C-46E4-8D10-1F5B6EC4C921}" type="sibTrans" cxnId="{9BDEDF99-6248-498E-B87D-C3E87C43BF55}">
      <dgm:prSet/>
      <dgm:spPr/>
      <dgm:t>
        <a:bodyPr/>
        <a:lstStyle/>
        <a:p>
          <a:endParaRPr lang="en-US"/>
        </a:p>
      </dgm:t>
    </dgm:pt>
    <dgm:pt modelId="{935780BB-D749-49DE-97A3-5820B34EB090}">
      <dgm:prSet/>
      <dgm:spPr>
        <a:solidFill>
          <a:srgbClr val="FFC000"/>
        </a:solidFill>
        <a:ln w="19050">
          <a:solidFill>
            <a:schemeClr val="tx1"/>
          </a:solidFill>
        </a:ln>
      </dgm:spPr>
      <dgm:t>
        <a:bodyPr/>
        <a:lstStyle/>
        <a:p>
          <a:r>
            <a:rPr lang="en-US" dirty="0" smtClean="0">
              <a:solidFill>
                <a:schemeClr val="bg1"/>
              </a:solidFill>
            </a:rPr>
            <a:t>Fall 2020</a:t>
          </a:r>
          <a:endParaRPr lang="en-US" dirty="0">
            <a:solidFill>
              <a:schemeClr val="bg1"/>
            </a:solidFill>
          </a:endParaRPr>
        </a:p>
      </dgm:t>
    </dgm:pt>
    <dgm:pt modelId="{F9D2AD0F-6C41-43E1-ABA0-31B8D9480C84}" type="parTrans" cxnId="{B4A0E144-F4C1-4658-B806-A7E158DCE831}">
      <dgm:prSet/>
      <dgm:spPr/>
      <dgm:t>
        <a:bodyPr/>
        <a:lstStyle/>
        <a:p>
          <a:endParaRPr lang="en-US"/>
        </a:p>
      </dgm:t>
    </dgm:pt>
    <dgm:pt modelId="{A77E75F3-CE8A-4F9E-AB06-D28ACDE7D42D}" type="sibTrans" cxnId="{B4A0E144-F4C1-4658-B806-A7E158DCE831}">
      <dgm:prSet/>
      <dgm:spPr/>
      <dgm:t>
        <a:bodyPr/>
        <a:lstStyle/>
        <a:p>
          <a:endParaRPr lang="en-US"/>
        </a:p>
      </dgm:t>
    </dgm:pt>
    <dgm:pt modelId="{0C9B2F6B-FBF2-4290-B428-C12153F7BF68}">
      <dgm:prSet/>
      <dgm:spPr>
        <a:solidFill>
          <a:srgbClr val="FFC000"/>
        </a:solidFill>
        <a:ln w="19050">
          <a:solidFill>
            <a:schemeClr val="tx1"/>
          </a:solidFill>
        </a:ln>
      </dgm:spPr>
      <dgm:t>
        <a:bodyPr/>
        <a:lstStyle/>
        <a:p>
          <a:r>
            <a:rPr lang="en-US" dirty="0" smtClean="0">
              <a:solidFill>
                <a:schemeClr val="bg1"/>
              </a:solidFill>
            </a:rPr>
            <a:t>Spring 2021</a:t>
          </a:r>
          <a:endParaRPr lang="en-US" dirty="0">
            <a:solidFill>
              <a:schemeClr val="bg1"/>
            </a:solidFill>
          </a:endParaRPr>
        </a:p>
      </dgm:t>
    </dgm:pt>
    <dgm:pt modelId="{D2E765EB-4DB6-404C-BE7C-3C1BC0D2F277}" type="parTrans" cxnId="{6C740702-A509-42BE-8317-7781127902DF}">
      <dgm:prSet/>
      <dgm:spPr/>
      <dgm:t>
        <a:bodyPr/>
        <a:lstStyle/>
        <a:p>
          <a:endParaRPr lang="en-US"/>
        </a:p>
      </dgm:t>
    </dgm:pt>
    <dgm:pt modelId="{44A5BE27-4CE7-435D-8B45-79266E90F018}" type="sibTrans" cxnId="{6C740702-A509-42BE-8317-7781127902DF}">
      <dgm:prSet/>
      <dgm:spPr/>
      <dgm:t>
        <a:bodyPr/>
        <a:lstStyle/>
        <a:p>
          <a:endParaRPr lang="en-US"/>
        </a:p>
      </dgm:t>
    </dgm:pt>
    <dgm:pt modelId="{86C5CE75-902E-4538-8F85-1F55788636A0}" type="pres">
      <dgm:prSet presAssocID="{E1FA43FE-412A-4E7B-A324-531A1D3787E2}" presName="Name0" presStyleCnt="0">
        <dgm:presLayoutVars>
          <dgm:dir/>
          <dgm:animLvl val="lvl"/>
          <dgm:resizeHandles val="exact"/>
        </dgm:presLayoutVars>
      </dgm:prSet>
      <dgm:spPr/>
      <dgm:t>
        <a:bodyPr/>
        <a:lstStyle/>
        <a:p>
          <a:endParaRPr lang="en-US"/>
        </a:p>
      </dgm:t>
    </dgm:pt>
    <dgm:pt modelId="{4FE671C1-DF65-4377-8CA7-11DC3D79C828}" type="pres">
      <dgm:prSet presAssocID="{02CB83DC-28FB-4112-9E29-8829EF7FB7DB}" presName="parTxOnly" presStyleLbl="node1" presStyleIdx="0" presStyleCnt="5" custScaleY="62759">
        <dgm:presLayoutVars>
          <dgm:chMax val="0"/>
          <dgm:chPref val="0"/>
          <dgm:bulletEnabled val="1"/>
        </dgm:presLayoutVars>
      </dgm:prSet>
      <dgm:spPr/>
      <dgm:t>
        <a:bodyPr/>
        <a:lstStyle/>
        <a:p>
          <a:endParaRPr lang="en-US"/>
        </a:p>
      </dgm:t>
    </dgm:pt>
    <dgm:pt modelId="{C9D74107-A9A5-433C-A62D-891AADD8E7D2}" type="pres">
      <dgm:prSet presAssocID="{95F3DB02-AABE-478C-94F4-1D4E7E5006C8}" presName="parTxOnlySpace" presStyleCnt="0"/>
      <dgm:spPr/>
    </dgm:pt>
    <dgm:pt modelId="{73E47360-3E31-4EDD-AC36-41D4F463756E}" type="pres">
      <dgm:prSet presAssocID="{8793F98E-D362-452E-BF58-2CACA05B8559}" presName="parTxOnly" presStyleLbl="node1" presStyleIdx="1" presStyleCnt="5" custScaleY="62759">
        <dgm:presLayoutVars>
          <dgm:chMax val="0"/>
          <dgm:chPref val="0"/>
          <dgm:bulletEnabled val="1"/>
        </dgm:presLayoutVars>
      </dgm:prSet>
      <dgm:spPr/>
      <dgm:t>
        <a:bodyPr/>
        <a:lstStyle/>
        <a:p>
          <a:endParaRPr lang="en-US"/>
        </a:p>
      </dgm:t>
    </dgm:pt>
    <dgm:pt modelId="{A91FA5CC-886D-4DB9-AAC6-CD7DD0A8C5A5}" type="pres">
      <dgm:prSet presAssocID="{669059AB-6969-4F2D-9EFD-38D19D659173}" presName="parTxOnlySpace" presStyleCnt="0"/>
      <dgm:spPr/>
    </dgm:pt>
    <dgm:pt modelId="{22AA7634-509F-437C-A270-72A12B5CAF0F}" type="pres">
      <dgm:prSet presAssocID="{E77BBDD6-77B1-4ABF-9D88-3946774B144E}" presName="parTxOnly" presStyleLbl="node1" presStyleIdx="2" presStyleCnt="5" custScaleY="62759">
        <dgm:presLayoutVars>
          <dgm:chMax val="0"/>
          <dgm:chPref val="0"/>
          <dgm:bulletEnabled val="1"/>
        </dgm:presLayoutVars>
      </dgm:prSet>
      <dgm:spPr/>
      <dgm:t>
        <a:bodyPr/>
        <a:lstStyle/>
        <a:p>
          <a:endParaRPr lang="en-US"/>
        </a:p>
      </dgm:t>
    </dgm:pt>
    <dgm:pt modelId="{5827F0C2-82FD-47DF-91E8-D67E51E1D35B}" type="pres">
      <dgm:prSet presAssocID="{6130ABE2-D48C-46E4-8D10-1F5B6EC4C921}" presName="parTxOnlySpace" presStyleCnt="0"/>
      <dgm:spPr/>
    </dgm:pt>
    <dgm:pt modelId="{B3C62A82-A769-4E77-B6CB-FD6F9CC7DBF6}" type="pres">
      <dgm:prSet presAssocID="{935780BB-D749-49DE-97A3-5820B34EB090}" presName="parTxOnly" presStyleLbl="node1" presStyleIdx="3" presStyleCnt="5" custScaleY="62759">
        <dgm:presLayoutVars>
          <dgm:chMax val="0"/>
          <dgm:chPref val="0"/>
          <dgm:bulletEnabled val="1"/>
        </dgm:presLayoutVars>
      </dgm:prSet>
      <dgm:spPr/>
      <dgm:t>
        <a:bodyPr/>
        <a:lstStyle/>
        <a:p>
          <a:endParaRPr lang="en-US"/>
        </a:p>
      </dgm:t>
    </dgm:pt>
    <dgm:pt modelId="{EBCBE7A8-8D08-41F3-A122-00E96D12CEFB}" type="pres">
      <dgm:prSet presAssocID="{A77E75F3-CE8A-4F9E-AB06-D28ACDE7D42D}" presName="parTxOnlySpace" presStyleCnt="0"/>
      <dgm:spPr/>
    </dgm:pt>
    <dgm:pt modelId="{BDFADEC1-069F-40E8-988A-F887DBBE749C}" type="pres">
      <dgm:prSet presAssocID="{0C9B2F6B-FBF2-4290-B428-C12153F7BF68}" presName="parTxOnly" presStyleLbl="node1" presStyleIdx="4" presStyleCnt="5" custScaleY="62759">
        <dgm:presLayoutVars>
          <dgm:chMax val="0"/>
          <dgm:chPref val="0"/>
          <dgm:bulletEnabled val="1"/>
        </dgm:presLayoutVars>
      </dgm:prSet>
      <dgm:spPr/>
      <dgm:t>
        <a:bodyPr/>
        <a:lstStyle/>
        <a:p>
          <a:endParaRPr lang="en-US"/>
        </a:p>
      </dgm:t>
    </dgm:pt>
  </dgm:ptLst>
  <dgm:cxnLst>
    <dgm:cxn modelId="{9BDEDF99-6248-498E-B87D-C3E87C43BF55}" srcId="{E1FA43FE-412A-4E7B-A324-531A1D3787E2}" destId="{E77BBDD6-77B1-4ABF-9D88-3946774B144E}" srcOrd="2" destOrd="0" parTransId="{DDF46185-D565-4CE7-B6FD-407E1D796507}" sibTransId="{6130ABE2-D48C-46E4-8D10-1F5B6EC4C921}"/>
    <dgm:cxn modelId="{5159CD42-3245-4812-882B-597A29FDAFFB}" type="presOf" srcId="{02CB83DC-28FB-4112-9E29-8829EF7FB7DB}" destId="{4FE671C1-DF65-4377-8CA7-11DC3D79C828}" srcOrd="0" destOrd="0" presId="urn:microsoft.com/office/officeart/2005/8/layout/chevron1"/>
    <dgm:cxn modelId="{6E2A7F20-F283-47B5-9F3F-870DC68ADD9A}" type="presOf" srcId="{E1FA43FE-412A-4E7B-A324-531A1D3787E2}" destId="{86C5CE75-902E-4538-8F85-1F55788636A0}" srcOrd="0" destOrd="0" presId="urn:microsoft.com/office/officeart/2005/8/layout/chevron1"/>
    <dgm:cxn modelId="{EA4EFB62-53CB-4D07-B565-3057CDC11BB1}" srcId="{E1FA43FE-412A-4E7B-A324-531A1D3787E2}" destId="{8793F98E-D362-452E-BF58-2CACA05B8559}" srcOrd="1" destOrd="0" parTransId="{1CA32451-2B08-4ED4-A161-E8F0D8A699D5}" sibTransId="{669059AB-6969-4F2D-9EFD-38D19D659173}"/>
    <dgm:cxn modelId="{6C740702-A509-42BE-8317-7781127902DF}" srcId="{E1FA43FE-412A-4E7B-A324-531A1D3787E2}" destId="{0C9B2F6B-FBF2-4290-B428-C12153F7BF68}" srcOrd="4" destOrd="0" parTransId="{D2E765EB-4DB6-404C-BE7C-3C1BC0D2F277}" sibTransId="{44A5BE27-4CE7-435D-8B45-79266E90F018}"/>
    <dgm:cxn modelId="{B4A0E144-F4C1-4658-B806-A7E158DCE831}" srcId="{E1FA43FE-412A-4E7B-A324-531A1D3787E2}" destId="{935780BB-D749-49DE-97A3-5820B34EB090}" srcOrd="3" destOrd="0" parTransId="{F9D2AD0F-6C41-43E1-ABA0-31B8D9480C84}" sibTransId="{A77E75F3-CE8A-4F9E-AB06-D28ACDE7D42D}"/>
    <dgm:cxn modelId="{703C4EEE-628F-4324-83BA-A7A112A94431}" type="presOf" srcId="{E77BBDD6-77B1-4ABF-9D88-3946774B144E}" destId="{22AA7634-509F-437C-A270-72A12B5CAF0F}" srcOrd="0" destOrd="0" presId="urn:microsoft.com/office/officeart/2005/8/layout/chevron1"/>
    <dgm:cxn modelId="{C1A4BE5F-9FE9-431B-9740-B11FB5F4A6DB}" type="presOf" srcId="{935780BB-D749-49DE-97A3-5820B34EB090}" destId="{B3C62A82-A769-4E77-B6CB-FD6F9CC7DBF6}" srcOrd="0" destOrd="0" presId="urn:microsoft.com/office/officeart/2005/8/layout/chevron1"/>
    <dgm:cxn modelId="{75954E91-B632-4900-B55B-A6AE6BD43D36}" type="presOf" srcId="{0C9B2F6B-FBF2-4290-B428-C12153F7BF68}" destId="{BDFADEC1-069F-40E8-988A-F887DBBE749C}" srcOrd="0" destOrd="0" presId="urn:microsoft.com/office/officeart/2005/8/layout/chevron1"/>
    <dgm:cxn modelId="{C002690C-F677-45D1-AFD6-CDF649E85F8C}" srcId="{E1FA43FE-412A-4E7B-A324-531A1D3787E2}" destId="{02CB83DC-28FB-4112-9E29-8829EF7FB7DB}" srcOrd="0" destOrd="0" parTransId="{33AE76A6-CEA2-4958-9D3C-C4F63D6F19C1}" sibTransId="{95F3DB02-AABE-478C-94F4-1D4E7E5006C8}"/>
    <dgm:cxn modelId="{B41A8BBF-6923-4C2A-A520-069047C33E94}" type="presOf" srcId="{8793F98E-D362-452E-BF58-2CACA05B8559}" destId="{73E47360-3E31-4EDD-AC36-41D4F463756E}" srcOrd="0" destOrd="0" presId="urn:microsoft.com/office/officeart/2005/8/layout/chevron1"/>
    <dgm:cxn modelId="{0D088A1C-3995-43B6-B0F3-2F82CDBE9194}" type="presParOf" srcId="{86C5CE75-902E-4538-8F85-1F55788636A0}" destId="{4FE671C1-DF65-4377-8CA7-11DC3D79C828}" srcOrd="0" destOrd="0" presId="urn:microsoft.com/office/officeart/2005/8/layout/chevron1"/>
    <dgm:cxn modelId="{F8164BC1-E24A-4CFA-858B-796EAF0D1C80}" type="presParOf" srcId="{86C5CE75-902E-4538-8F85-1F55788636A0}" destId="{C9D74107-A9A5-433C-A62D-891AADD8E7D2}" srcOrd="1" destOrd="0" presId="urn:microsoft.com/office/officeart/2005/8/layout/chevron1"/>
    <dgm:cxn modelId="{8C2AF35B-10D6-4D53-8B97-DD60314075A4}" type="presParOf" srcId="{86C5CE75-902E-4538-8F85-1F55788636A0}" destId="{73E47360-3E31-4EDD-AC36-41D4F463756E}" srcOrd="2" destOrd="0" presId="urn:microsoft.com/office/officeart/2005/8/layout/chevron1"/>
    <dgm:cxn modelId="{3E0144CE-735B-4D82-8A40-B1DC2A817B49}" type="presParOf" srcId="{86C5CE75-902E-4538-8F85-1F55788636A0}" destId="{A91FA5CC-886D-4DB9-AAC6-CD7DD0A8C5A5}" srcOrd="3" destOrd="0" presId="urn:microsoft.com/office/officeart/2005/8/layout/chevron1"/>
    <dgm:cxn modelId="{31CE0D14-28E8-4EAA-A997-3FE62148A816}" type="presParOf" srcId="{86C5CE75-902E-4538-8F85-1F55788636A0}" destId="{22AA7634-509F-437C-A270-72A12B5CAF0F}" srcOrd="4" destOrd="0" presId="urn:microsoft.com/office/officeart/2005/8/layout/chevron1"/>
    <dgm:cxn modelId="{01D80748-62A8-4931-93EC-E3770B70B515}" type="presParOf" srcId="{86C5CE75-902E-4538-8F85-1F55788636A0}" destId="{5827F0C2-82FD-47DF-91E8-D67E51E1D35B}" srcOrd="5" destOrd="0" presId="urn:microsoft.com/office/officeart/2005/8/layout/chevron1"/>
    <dgm:cxn modelId="{7273C716-6FC2-47A7-82DB-8B07AA7EF949}" type="presParOf" srcId="{86C5CE75-902E-4538-8F85-1F55788636A0}" destId="{B3C62A82-A769-4E77-B6CB-FD6F9CC7DBF6}" srcOrd="6" destOrd="0" presId="urn:microsoft.com/office/officeart/2005/8/layout/chevron1"/>
    <dgm:cxn modelId="{7461AE51-9419-468E-B47C-40ED40E136A2}" type="presParOf" srcId="{86C5CE75-902E-4538-8F85-1F55788636A0}" destId="{EBCBE7A8-8D08-41F3-A122-00E96D12CEFB}" srcOrd="7" destOrd="0" presId="urn:microsoft.com/office/officeart/2005/8/layout/chevron1"/>
    <dgm:cxn modelId="{5BC75A9A-CC73-40A7-A037-BBD11F06463B}" type="presParOf" srcId="{86C5CE75-902E-4538-8F85-1F55788636A0}" destId="{BDFADEC1-069F-40E8-988A-F887DBBE749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FA43FE-412A-4E7B-A324-531A1D3787E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2CB83DC-28FB-4112-9E29-8829EF7FB7DB}">
      <dgm:prSet phldrT="[Text]" custT="1"/>
      <dgm:spPr>
        <a:solidFill>
          <a:srgbClr val="FFC000"/>
        </a:solidFill>
        <a:ln w="19050">
          <a:solidFill>
            <a:schemeClr val="tx1"/>
          </a:solidFill>
        </a:ln>
      </dgm:spPr>
      <dgm:t>
        <a:bodyPr/>
        <a:lstStyle/>
        <a:p>
          <a:r>
            <a:rPr lang="en-US" sz="1900" dirty="0" smtClean="0">
              <a:solidFill>
                <a:schemeClr val="bg1"/>
              </a:solidFill>
            </a:rPr>
            <a:t>AY2022</a:t>
          </a:r>
          <a:endParaRPr lang="en-US" sz="1900" dirty="0">
            <a:solidFill>
              <a:schemeClr val="bg1"/>
            </a:solidFill>
          </a:endParaRPr>
        </a:p>
      </dgm:t>
    </dgm:pt>
    <dgm:pt modelId="{33AE76A6-CEA2-4958-9D3C-C4F63D6F19C1}" type="parTrans" cxnId="{C002690C-F677-45D1-AFD6-CDF649E85F8C}">
      <dgm:prSet/>
      <dgm:spPr/>
      <dgm:t>
        <a:bodyPr/>
        <a:lstStyle/>
        <a:p>
          <a:endParaRPr lang="en-US"/>
        </a:p>
      </dgm:t>
    </dgm:pt>
    <dgm:pt modelId="{95F3DB02-AABE-478C-94F4-1D4E7E5006C8}" type="sibTrans" cxnId="{C002690C-F677-45D1-AFD6-CDF649E85F8C}">
      <dgm:prSet/>
      <dgm:spPr/>
      <dgm:t>
        <a:bodyPr/>
        <a:lstStyle/>
        <a:p>
          <a:endParaRPr lang="en-US"/>
        </a:p>
      </dgm:t>
    </dgm:pt>
    <dgm:pt modelId="{86C5CE75-902E-4538-8F85-1F55788636A0}" type="pres">
      <dgm:prSet presAssocID="{E1FA43FE-412A-4E7B-A324-531A1D3787E2}" presName="Name0" presStyleCnt="0">
        <dgm:presLayoutVars>
          <dgm:dir/>
          <dgm:animLvl val="lvl"/>
          <dgm:resizeHandles val="exact"/>
        </dgm:presLayoutVars>
      </dgm:prSet>
      <dgm:spPr/>
      <dgm:t>
        <a:bodyPr/>
        <a:lstStyle/>
        <a:p>
          <a:endParaRPr lang="en-US"/>
        </a:p>
      </dgm:t>
    </dgm:pt>
    <dgm:pt modelId="{4FE671C1-DF65-4377-8CA7-11DC3D79C828}" type="pres">
      <dgm:prSet presAssocID="{02CB83DC-28FB-4112-9E29-8829EF7FB7DB}" presName="parTxOnly" presStyleLbl="node1" presStyleIdx="0" presStyleCnt="1" custScaleX="80000" custScaleY="51196">
        <dgm:presLayoutVars>
          <dgm:chMax val="0"/>
          <dgm:chPref val="0"/>
          <dgm:bulletEnabled val="1"/>
        </dgm:presLayoutVars>
      </dgm:prSet>
      <dgm:spPr/>
      <dgm:t>
        <a:bodyPr/>
        <a:lstStyle/>
        <a:p>
          <a:endParaRPr lang="en-US"/>
        </a:p>
      </dgm:t>
    </dgm:pt>
  </dgm:ptLst>
  <dgm:cxnLst>
    <dgm:cxn modelId="{5159CD42-3245-4812-882B-597A29FDAFFB}" type="presOf" srcId="{02CB83DC-28FB-4112-9E29-8829EF7FB7DB}" destId="{4FE671C1-DF65-4377-8CA7-11DC3D79C828}" srcOrd="0" destOrd="0" presId="urn:microsoft.com/office/officeart/2005/8/layout/chevron1"/>
    <dgm:cxn modelId="{C002690C-F677-45D1-AFD6-CDF649E85F8C}" srcId="{E1FA43FE-412A-4E7B-A324-531A1D3787E2}" destId="{02CB83DC-28FB-4112-9E29-8829EF7FB7DB}" srcOrd="0" destOrd="0" parTransId="{33AE76A6-CEA2-4958-9D3C-C4F63D6F19C1}" sibTransId="{95F3DB02-AABE-478C-94F4-1D4E7E5006C8}"/>
    <dgm:cxn modelId="{6E2A7F20-F283-47B5-9F3F-870DC68ADD9A}" type="presOf" srcId="{E1FA43FE-412A-4E7B-A324-531A1D3787E2}" destId="{86C5CE75-902E-4538-8F85-1F55788636A0}" srcOrd="0" destOrd="0" presId="urn:microsoft.com/office/officeart/2005/8/layout/chevron1"/>
    <dgm:cxn modelId="{0D088A1C-3995-43B6-B0F3-2F82CDBE9194}" type="presParOf" srcId="{86C5CE75-902E-4538-8F85-1F55788636A0}" destId="{4FE671C1-DF65-4377-8CA7-11DC3D79C828}" srcOrd="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C9C8B-7A92-4F16-AE44-8C21DC8CABF7}">
      <dsp:nvSpPr>
        <dsp:cNvPr id="0" name=""/>
        <dsp:cNvSpPr/>
      </dsp:nvSpPr>
      <dsp:spPr>
        <a:xfrm>
          <a:off x="1785" y="1074419"/>
          <a:ext cx="2175867" cy="870346"/>
        </a:xfrm>
        <a:prstGeom prst="chevron">
          <a:avLst/>
        </a:prstGeom>
        <a:solidFill>
          <a:schemeClr val="tx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smtClean="0">
              <a:solidFill>
                <a:srgbClr val="003594"/>
              </a:solidFill>
              <a:latin typeface="Arial Narrow"/>
              <a:ea typeface="+mn-ea"/>
              <a:cs typeface="+mn-cs"/>
            </a:rPr>
            <a:t>AY2019</a:t>
          </a:r>
          <a:endParaRPr lang="en-US" sz="3100" kern="1200" dirty="0">
            <a:solidFill>
              <a:srgbClr val="003594"/>
            </a:solidFill>
            <a:latin typeface="Arial Narrow"/>
            <a:ea typeface="+mn-ea"/>
            <a:cs typeface="+mn-cs"/>
          </a:endParaRPr>
        </a:p>
      </dsp:txBody>
      <dsp:txXfrm>
        <a:off x="436958" y="1074419"/>
        <a:ext cx="1305521" cy="870346"/>
      </dsp:txXfrm>
    </dsp:sp>
    <dsp:sp modelId="{A3D5624C-5649-44DF-8181-D68376931653}">
      <dsp:nvSpPr>
        <dsp:cNvPr id="0" name=""/>
        <dsp:cNvSpPr/>
      </dsp:nvSpPr>
      <dsp:spPr>
        <a:xfrm>
          <a:off x="1960066" y="1074419"/>
          <a:ext cx="2175867" cy="870346"/>
        </a:xfrm>
        <a:prstGeom prst="chevron">
          <a:avLst/>
        </a:prstGeom>
        <a:solidFill>
          <a:schemeClr val="tx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smtClean="0">
              <a:solidFill>
                <a:srgbClr val="003594"/>
              </a:solidFill>
              <a:latin typeface="Arial Narrow"/>
              <a:ea typeface="+mn-ea"/>
              <a:cs typeface="+mn-cs"/>
            </a:rPr>
            <a:t>AY2020</a:t>
          </a:r>
          <a:endParaRPr lang="en-US" sz="3100" kern="1200" dirty="0">
            <a:solidFill>
              <a:srgbClr val="003594"/>
            </a:solidFill>
            <a:latin typeface="Arial Narrow"/>
            <a:ea typeface="+mn-ea"/>
            <a:cs typeface="+mn-cs"/>
          </a:endParaRPr>
        </a:p>
      </dsp:txBody>
      <dsp:txXfrm>
        <a:off x="2395239" y="1074419"/>
        <a:ext cx="1305521" cy="870346"/>
      </dsp:txXfrm>
    </dsp:sp>
    <dsp:sp modelId="{BF6FB3C2-B0CD-4CCC-8B34-A59DDDB69F75}">
      <dsp:nvSpPr>
        <dsp:cNvPr id="0" name=""/>
        <dsp:cNvSpPr/>
      </dsp:nvSpPr>
      <dsp:spPr>
        <a:xfrm>
          <a:off x="3918346" y="1074419"/>
          <a:ext cx="2175867" cy="870346"/>
        </a:xfrm>
        <a:prstGeom prst="chevron">
          <a:avLst/>
        </a:prstGeom>
        <a:solidFill>
          <a:schemeClr val="tx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smtClean="0">
              <a:solidFill>
                <a:srgbClr val="003594"/>
              </a:solidFill>
              <a:latin typeface="Arial Narrow"/>
              <a:ea typeface="+mn-ea"/>
              <a:cs typeface="+mn-cs"/>
            </a:rPr>
            <a:t>AY2021</a:t>
          </a:r>
          <a:endParaRPr lang="en-US" sz="3100" kern="1200" dirty="0">
            <a:solidFill>
              <a:srgbClr val="003594"/>
            </a:solidFill>
            <a:latin typeface="Arial Narrow"/>
            <a:ea typeface="+mn-ea"/>
            <a:cs typeface="+mn-cs"/>
          </a:endParaRPr>
        </a:p>
      </dsp:txBody>
      <dsp:txXfrm>
        <a:off x="4353519" y="1074419"/>
        <a:ext cx="1305521" cy="870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671C1-DF65-4377-8CA7-11DC3D79C828}">
      <dsp:nvSpPr>
        <dsp:cNvPr id="0" name=""/>
        <dsp:cNvSpPr/>
      </dsp:nvSpPr>
      <dsp:spPr>
        <a:xfrm>
          <a:off x="2143"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AY18-19</a:t>
          </a:r>
          <a:endParaRPr lang="en-US" sz="1900" kern="1200" dirty="0">
            <a:solidFill>
              <a:schemeClr val="bg1"/>
            </a:solidFill>
          </a:endParaRPr>
        </a:p>
      </dsp:txBody>
      <dsp:txXfrm>
        <a:off x="241624" y="298314"/>
        <a:ext cx="1428982" cy="478962"/>
      </dsp:txXfrm>
    </dsp:sp>
    <dsp:sp modelId="{73E47360-3E31-4EDD-AC36-41D4F463756E}">
      <dsp:nvSpPr>
        <dsp:cNvPr id="0" name=""/>
        <dsp:cNvSpPr/>
      </dsp:nvSpPr>
      <dsp:spPr>
        <a:xfrm>
          <a:off x="171929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Fall 2019</a:t>
          </a:r>
          <a:endParaRPr lang="en-US" sz="1900" kern="1200" dirty="0">
            <a:solidFill>
              <a:schemeClr val="bg1"/>
            </a:solidFill>
          </a:endParaRPr>
        </a:p>
      </dsp:txBody>
      <dsp:txXfrm>
        <a:off x="1958775" y="298314"/>
        <a:ext cx="1428982" cy="478962"/>
      </dsp:txXfrm>
    </dsp:sp>
    <dsp:sp modelId="{22AA7634-509F-437C-A270-72A12B5CAF0F}">
      <dsp:nvSpPr>
        <dsp:cNvPr id="0" name=""/>
        <dsp:cNvSpPr/>
      </dsp:nvSpPr>
      <dsp:spPr>
        <a:xfrm>
          <a:off x="343644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Spring 2020</a:t>
          </a:r>
          <a:endParaRPr lang="en-US" sz="1900" kern="1200" dirty="0">
            <a:solidFill>
              <a:schemeClr val="bg1"/>
            </a:solidFill>
          </a:endParaRPr>
        </a:p>
      </dsp:txBody>
      <dsp:txXfrm>
        <a:off x="3675925" y="298314"/>
        <a:ext cx="1428982" cy="478962"/>
      </dsp:txXfrm>
    </dsp:sp>
    <dsp:sp modelId="{B3C62A82-A769-4E77-B6CB-FD6F9CC7DBF6}">
      <dsp:nvSpPr>
        <dsp:cNvPr id="0" name=""/>
        <dsp:cNvSpPr/>
      </dsp:nvSpPr>
      <dsp:spPr>
        <a:xfrm>
          <a:off x="515359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Fall 2020</a:t>
          </a:r>
          <a:endParaRPr lang="en-US" sz="1900" kern="1200" dirty="0">
            <a:solidFill>
              <a:schemeClr val="bg1"/>
            </a:solidFill>
          </a:endParaRPr>
        </a:p>
      </dsp:txBody>
      <dsp:txXfrm>
        <a:off x="5393075" y="298314"/>
        <a:ext cx="1428982" cy="478962"/>
      </dsp:txXfrm>
    </dsp:sp>
    <dsp:sp modelId="{BDFADEC1-069F-40E8-988A-F887DBBE749C}">
      <dsp:nvSpPr>
        <dsp:cNvPr id="0" name=""/>
        <dsp:cNvSpPr/>
      </dsp:nvSpPr>
      <dsp:spPr>
        <a:xfrm>
          <a:off x="6870745"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Spring 2021</a:t>
          </a:r>
          <a:endParaRPr lang="en-US" sz="1900" kern="1200" dirty="0">
            <a:solidFill>
              <a:schemeClr val="bg1"/>
            </a:solidFill>
          </a:endParaRPr>
        </a:p>
      </dsp:txBody>
      <dsp:txXfrm>
        <a:off x="7110226" y="298314"/>
        <a:ext cx="1428982" cy="478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671C1-DF65-4377-8CA7-11DC3D79C828}">
      <dsp:nvSpPr>
        <dsp:cNvPr id="0" name=""/>
        <dsp:cNvSpPr/>
      </dsp:nvSpPr>
      <dsp:spPr>
        <a:xfrm>
          <a:off x="2143"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AY18-19</a:t>
          </a:r>
          <a:endParaRPr lang="en-US" sz="1900" kern="1200" dirty="0">
            <a:solidFill>
              <a:schemeClr val="bg1"/>
            </a:solidFill>
          </a:endParaRPr>
        </a:p>
      </dsp:txBody>
      <dsp:txXfrm>
        <a:off x="241624" y="298314"/>
        <a:ext cx="1428982" cy="478962"/>
      </dsp:txXfrm>
    </dsp:sp>
    <dsp:sp modelId="{73E47360-3E31-4EDD-AC36-41D4F463756E}">
      <dsp:nvSpPr>
        <dsp:cNvPr id="0" name=""/>
        <dsp:cNvSpPr/>
      </dsp:nvSpPr>
      <dsp:spPr>
        <a:xfrm>
          <a:off x="171929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Fall 2019</a:t>
          </a:r>
          <a:endParaRPr lang="en-US" sz="1900" kern="1200" dirty="0">
            <a:solidFill>
              <a:schemeClr val="bg1"/>
            </a:solidFill>
          </a:endParaRPr>
        </a:p>
      </dsp:txBody>
      <dsp:txXfrm>
        <a:off x="1958775" y="298314"/>
        <a:ext cx="1428982" cy="478962"/>
      </dsp:txXfrm>
    </dsp:sp>
    <dsp:sp modelId="{22AA7634-509F-437C-A270-72A12B5CAF0F}">
      <dsp:nvSpPr>
        <dsp:cNvPr id="0" name=""/>
        <dsp:cNvSpPr/>
      </dsp:nvSpPr>
      <dsp:spPr>
        <a:xfrm>
          <a:off x="343644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Spring 2020</a:t>
          </a:r>
          <a:endParaRPr lang="en-US" sz="1900" kern="1200" dirty="0">
            <a:solidFill>
              <a:schemeClr val="bg1"/>
            </a:solidFill>
          </a:endParaRPr>
        </a:p>
      </dsp:txBody>
      <dsp:txXfrm>
        <a:off x="3675925" y="298314"/>
        <a:ext cx="1428982" cy="478962"/>
      </dsp:txXfrm>
    </dsp:sp>
    <dsp:sp modelId="{B3C62A82-A769-4E77-B6CB-FD6F9CC7DBF6}">
      <dsp:nvSpPr>
        <dsp:cNvPr id="0" name=""/>
        <dsp:cNvSpPr/>
      </dsp:nvSpPr>
      <dsp:spPr>
        <a:xfrm>
          <a:off x="515359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Fall 2020</a:t>
          </a:r>
          <a:endParaRPr lang="en-US" sz="1900" kern="1200" dirty="0">
            <a:solidFill>
              <a:schemeClr val="bg1"/>
            </a:solidFill>
          </a:endParaRPr>
        </a:p>
      </dsp:txBody>
      <dsp:txXfrm>
        <a:off x="5393075" y="298314"/>
        <a:ext cx="1428982" cy="478962"/>
      </dsp:txXfrm>
    </dsp:sp>
    <dsp:sp modelId="{BDFADEC1-069F-40E8-988A-F887DBBE749C}">
      <dsp:nvSpPr>
        <dsp:cNvPr id="0" name=""/>
        <dsp:cNvSpPr/>
      </dsp:nvSpPr>
      <dsp:spPr>
        <a:xfrm>
          <a:off x="6870745"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Spring 2021</a:t>
          </a:r>
          <a:endParaRPr lang="en-US" sz="1900" kern="1200" dirty="0">
            <a:solidFill>
              <a:schemeClr val="bg1"/>
            </a:solidFill>
          </a:endParaRPr>
        </a:p>
      </dsp:txBody>
      <dsp:txXfrm>
        <a:off x="7110226" y="298314"/>
        <a:ext cx="1428982" cy="478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671C1-DF65-4377-8CA7-11DC3D79C828}">
      <dsp:nvSpPr>
        <dsp:cNvPr id="0" name=""/>
        <dsp:cNvSpPr/>
      </dsp:nvSpPr>
      <dsp:spPr>
        <a:xfrm>
          <a:off x="2143"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AY18-19</a:t>
          </a:r>
          <a:endParaRPr lang="en-US" sz="1900" kern="1200" dirty="0">
            <a:solidFill>
              <a:schemeClr val="bg1"/>
            </a:solidFill>
          </a:endParaRPr>
        </a:p>
      </dsp:txBody>
      <dsp:txXfrm>
        <a:off x="241624" y="298314"/>
        <a:ext cx="1428982" cy="478962"/>
      </dsp:txXfrm>
    </dsp:sp>
    <dsp:sp modelId="{73E47360-3E31-4EDD-AC36-41D4F463756E}">
      <dsp:nvSpPr>
        <dsp:cNvPr id="0" name=""/>
        <dsp:cNvSpPr/>
      </dsp:nvSpPr>
      <dsp:spPr>
        <a:xfrm>
          <a:off x="171929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Fall 2019</a:t>
          </a:r>
          <a:endParaRPr lang="en-US" sz="1900" kern="1200" dirty="0">
            <a:solidFill>
              <a:schemeClr val="bg1"/>
            </a:solidFill>
          </a:endParaRPr>
        </a:p>
      </dsp:txBody>
      <dsp:txXfrm>
        <a:off x="1958775" y="298314"/>
        <a:ext cx="1428982" cy="478962"/>
      </dsp:txXfrm>
    </dsp:sp>
    <dsp:sp modelId="{22AA7634-509F-437C-A270-72A12B5CAF0F}">
      <dsp:nvSpPr>
        <dsp:cNvPr id="0" name=""/>
        <dsp:cNvSpPr/>
      </dsp:nvSpPr>
      <dsp:spPr>
        <a:xfrm>
          <a:off x="343644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Spring 2020</a:t>
          </a:r>
          <a:endParaRPr lang="en-US" sz="1900" kern="1200" dirty="0">
            <a:solidFill>
              <a:schemeClr val="bg1"/>
            </a:solidFill>
          </a:endParaRPr>
        </a:p>
      </dsp:txBody>
      <dsp:txXfrm>
        <a:off x="3675925" y="298314"/>
        <a:ext cx="1428982" cy="478962"/>
      </dsp:txXfrm>
    </dsp:sp>
    <dsp:sp modelId="{B3C62A82-A769-4E77-B6CB-FD6F9CC7DBF6}">
      <dsp:nvSpPr>
        <dsp:cNvPr id="0" name=""/>
        <dsp:cNvSpPr/>
      </dsp:nvSpPr>
      <dsp:spPr>
        <a:xfrm>
          <a:off x="515359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Fall 2020</a:t>
          </a:r>
          <a:endParaRPr lang="en-US" sz="1900" kern="1200" dirty="0">
            <a:solidFill>
              <a:schemeClr val="bg1"/>
            </a:solidFill>
          </a:endParaRPr>
        </a:p>
      </dsp:txBody>
      <dsp:txXfrm>
        <a:off x="5393075" y="298314"/>
        <a:ext cx="1428982" cy="478962"/>
      </dsp:txXfrm>
    </dsp:sp>
    <dsp:sp modelId="{BDFADEC1-069F-40E8-988A-F887DBBE749C}">
      <dsp:nvSpPr>
        <dsp:cNvPr id="0" name=""/>
        <dsp:cNvSpPr/>
      </dsp:nvSpPr>
      <dsp:spPr>
        <a:xfrm>
          <a:off x="6870745"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Spring 2021</a:t>
          </a:r>
          <a:endParaRPr lang="en-US" sz="1900" kern="1200" dirty="0">
            <a:solidFill>
              <a:schemeClr val="bg1"/>
            </a:solidFill>
          </a:endParaRPr>
        </a:p>
      </dsp:txBody>
      <dsp:txXfrm>
        <a:off x="7110226" y="298314"/>
        <a:ext cx="1428982" cy="4789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671C1-DF65-4377-8CA7-11DC3D79C828}">
      <dsp:nvSpPr>
        <dsp:cNvPr id="0" name=""/>
        <dsp:cNvSpPr/>
      </dsp:nvSpPr>
      <dsp:spPr>
        <a:xfrm>
          <a:off x="2143"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AY18-19</a:t>
          </a:r>
          <a:endParaRPr lang="en-US" sz="1900" kern="1200" dirty="0">
            <a:solidFill>
              <a:schemeClr val="bg1"/>
            </a:solidFill>
          </a:endParaRPr>
        </a:p>
      </dsp:txBody>
      <dsp:txXfrm>
        <a:off x="241624" y="298314"/>
        <a:ext cx="1428982" cy="478962"/>
      </dsp:txXfrm>
    </dsp:sp>
    <dsp:sp modelId="{73E47360-3E31-4EDD-AC36-41D4F463756E}">
      <dsp:nvSpPr>
        <dsp:cNvPr id="0" name=""/>
        <dsp:cNvSpPr/>
      </dsp:nvSpPr>
      <dsp:spPr>
        <a:xfrm>
          <a:off x="171929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Fall 2019</a:t>
          </a:r>
          <a:endParaRPr lang="en-US" sz="1900" kern="1200" dirty="0">
            <a:solidFill>
              <a:schemeClr val="bg1"/>
            </a:solidFill>
          </a:endParaRPr>
        </a:p>
      </dsp:txBody>
      <dsp:txXfrm>
        <a:off x="1958775" y="298314"/>
        <a:ext cx="1428982" cy="478962"/>
      </dsp:txXfrm>
    </dsp:sp>
    <dsp:sp modelId="{22AA7634-509F-437C-A270-72A12B5CAF0F}">
      <dsp:nvSpPr>
        <dsp:cNvPr id="0" name=""/>
        <dsp:cNvSpPr/>
      </dsp:nvSpPr>
      <dsp:spPr>
        <a:xfrm>
          <a:off x="343644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Spring 2020</a:t>
          </a:r>
          <a:endParaRPr lang="en-US" sz="1900" kern="1200" dirty="0">
            <a:solidFill>
              <a:schemeClr val="bg1"/>
            </a:solidFill>
          </a:endParaRPr>
        </a:p>
      </dsp:txBody>
      <dsp:txXfrm>
        <a:off x="3675925" y="298314"/>
        <a:ext cx="1428982" cy="478962"/>
      </dsp:txXfrm>
    </dsp:sp>
    <dsp:sp modelId="{B3C62A82-A769-4E77-B6CB-FD6F9CC7DBF6}">
      <dsp:nvSpPr>
        <dsp:cNvPr id="0" name=""/>
        <dsp:cNvSpPr/>
      </dsp:nvSpPr>
      <dsp:spPr>
        <a:xfrm>
          <a:off x="515359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Fall 2020</a:t>
          </a:r>
          <a:endParaRPr lang="en-US" sz="1900" kern="1200" dirty="0">
            <a:solidFill>
              <a:schemeClr val="bg1"/>
            </a:solidFill>
          </a:endParaRPr>
        </a:p>
      </dsp:txBody>
      <dsp:txXfrm>
        <a:off x="5393075" y="298314"/>
        <a:ext cx="1428982" cy="478962"/>
      </dsp:txXfrm>
    </dsp:sp>
    <dsp:sp modelId="{BDFADEC1-069F-40E8-988A-F887DBBE749C}">
      <dsp:nvSpPr>
        <dsp:cNvPr id="0" name=""/>
        <dsp:cNvSpPr/>
      </dsp:nvSpPr>
      <dsp:spPr>
        <a:xfrm>
          <a:off x="6870745"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Spring 2021</a:t>
          </a:r>
          <a:endParaRPr lang="en-US" sz="1900" kern="1200" dirty="0">
            <a:solidFill>
              <a:schemeClr val="bg1"/>
            </a:solidFill>
          </a:endParaRPr>
        </a:p>
      </dsp:txBody>
      <dsp:txXfrm>
        <a:off x="7110226" y="298314"/>
        <a:ext cx="1428982" cy="478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671C1-DF65-4377-8CA7-11DC3D79C828}">
      <dsp:nvSpPr>
        <dsp:cNvPr id="0" name=""/>
        <dsp:cNvSpPr/>
      </dsp:nvSpPr>
      <dsp:spPr>
        <a:xfrm>
          <a:off x="2143"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AY18-19</a:t>
          </a:r>
          <a:endParaRPr lang="en-US" sz="1900" kern="1200" dirty="0">
            <a:solidFill>
              <a:schemeClr val="bg1"/>
            </a:solidFill>
          </a:endParaRPr>
        </a:p>
      </dsp:txBody>
      <dsp:txXfrm>
        <a:off x="241624" y="298314"/>
        <a:ext cx="1428982" cy="478962"/>
      </dsp:txXfrm>
    </dsp:sp>
    <dsp:sp modelId="{73E47360-3E31-4EDD-AC36-41D4F463756E}">
      <dsp:nvSpPr>
        <dsp:cNvPr id="0" name=""/>
        <dsp:cNvSpPr/>
      </dsp:nvSpPr>
      <dsp:spPr>
        <a:xfrm>
          <a:off x="171929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Fall 2019</a:t>
          </a:r>
          <a:endParaRPr lang="en-US" sz="1900" kern="1200" dirty="0">
            <a:solidFill>
              <a:schemeClr val="bg1"/>
            </a:solidFill>
          </a:endParaRPr>
        </a:p>
      </dsp:txBody>
      <dsp:txXfrm>
        <a:off x="1958775" y="298314"/>
        <a:ext cx="1428982" cy="478962"/>
      </dsp:txXfrm>
    </dsp:sp>
    <dsp:sp modelId="{22AA7634-509F-437C-A270-72A12B5CAF0F}">
      <dsp:nvSpPr>
        <dsp:cNvPr id="0" name=""/>
        <dsp:cNvSpPr/>
      </dsp:nvSpPr>
      <dsp:spPr>
        <a:xfrm>
          <a:off x="343644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Spring 2020</a:t>
          </a:r>
          <a:endParaRPr lang="en-US" sz="1900" kern="1200" dirty="0">
            <a:solidFill>
              <a:schemeClr val="bg1"/>
            </a:solidFill>
          </a:endParaRPr>
        </a:p>
      </dsp:txBody>
      <dsp:txXfrm>
        <a:off x="3675925" y="298314"/>
        <a:ext cx="1428982" cy="478962"/>
      </dsp:txXfrm>
    </dsp:sp>
    <dsp:sp modelId="{B3C62A82-A769-4E77-B6CB-FD6F9CC7DBF6}">
      <dsp:nvSpPr>
        <dsp:cNvPr id="0" name=""/>
        <dsp:cNvSpPr/>
      </dsp:nvSpPr>
      <dsp:spPr>
        <a:xfrm>
          <a:off x="5153594"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Fall 2020</a:t>
          </a:r>
          <a:endParaRPr lang="en-US" sz="1900" kern="1200" dirty="0">
            <a:solidFill>
              <a:schemeClr val="bg1"/>
            </a:solidFill>
          </a:endParaRPr>
        </a:p>
      </dsp:txBody>
      <dsp:txXfrm>
        <a:off x="5393075" y="298314"/>
        <a:ext cx="1428982" cy="478962"/>
      </dsp:txXfrm>
    </dsp:sp>
    <dsp:sp modelId="{BDFADEC1-069F-40E8-988A-F887DBBE749C}">
      <dsp:nvSpPr>
        <dsp:cNvPr id="0" name=""/>
        <dsp:cNvSpPr/>
      </dsp:nvSpPr>
      <dsp:spPr>
        <a:xfrm>
          <a:off x="6870745" y="298314"/>
          <a:ext cx="1907944" cy="478962"/>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Spring 2021</a:t>
          </a:r>
          <a:endParaRPr lang="en-US" sz="1900" kern="1200" dirty="0">
            <a:solidFill>
              <a:schemeClr val="bg1"/>
            </a:solidFill>
          </a:endParaRPr>
        </a:p>
      </dsp:txBody>
      <dsp:txXfrm>
        <a:off x="7110226" y="298314"/>
        <a:ext cx="1428982" cy="4789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671C1-DF65-4377-8CA7-11DC3D79C828}">
      <dsp:nvSpPr>
        <dsp:cNvPr id="0" name=""/>
        <dsp:cNvSpPr/>
      </dsp:nvSpPr>
      <dsp:spPr>
        <a:xfrm>
          <a:off x="228599" y="303727"/>
          <a:ext cx="1828800" cy="468136"/>
        </a:xfrm>
        <a:prstGeom prst="chevron">
          <a:avLst/>
        </a:prstGeom>
        <a:solidFill>
          <a:srgbClr val="FFC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AY2022</a:t>
          </a:r>
          <a:endParaRPr lang="en-US" sz="1900" kern="1200" dirty="0">
            <a:solidFill>
              <a:schemeClr val="bg1"/>
            </a:solidFill>
          </a:endParaRPr>
        </a:p>
      </dsp:txBody>
      <dsp:txXfrm>
        <a:off x="462667" y="303727"/>
        <a:ext cx="1360664" cy="4681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2C9C9F-45B0-CF48-8065-55FECDAF7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1D255-3D8B-5847-8573-45ED078D9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B294F-7AA8-0C48-883B-228BCD4E5DD5}" type="datetimeFigureOut">
              <a:rPr lang="en-US" smtClean="0"/>
              <a:t>1/3/2020</a:t>
            </a:fld>
            <a:endParaRPr lang="en-US"/>
          </a:p>
        </p:txBody>
      </p:sp>
      <p:sp>
        <p:nvSpPr>
          <p:cNvPr id="4" name="Footer Placeholder 3">
            <a:extLst>
              <a:ext uri="{FF2B5EF4-FFF2-40B4-BE49-F238E27FC236}">
                <a16:creationId xmlns:a16="http://schemas.microsoft.com/office/drawing/2014/main" id="{ACB79B95-97E5-7B43-99CF-A518ECF3D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CDE643-2E3B-2C4C-9046-6CF7193963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BBA79-B11D-9E47-B16A-594C9D24D905}" type="slidenum">
              <a:rPr lang="en-US" smtClean="0"/>
              <a:t>‹#›</a:t>
            </a:fld>
            <a:endParaRPr lang="en-US"/>
          </a:p>
        </p:txBody>
      </p:sp>
    </p:spTree>
    <p:extLst>
      <p:ext uri="{BB962C8B-B14F-4D97-AF65-F5344CB8AC3E}">
        <p14:creationId xmlns:p14="http://schemas.microsoft.com/office/powerpoint/2010/main" val="101731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171A2-4387-45B7-9834-B805E0505AEE}" type="datetimeFigureOut">
              <a:rPr lang="en-US" smtClean="0"/>
              <a:t>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99390-106D-40AB-9CD6-9FFA084C5EB5}" type="slidenum">
              <a:rPr lang="en-US" smtClean="0"/>
              <a:t>‹#›</a:t>
            </a:fld>
            <a:endParaRPr lang="en-US"/>
          </a:p>
        </p:txBody>
      </p:sp>
    </p:spTree>
    <p:extLst>
      <p:ext uri="{BB962C8B-B14F-4D97-AF65-F5344CB8AC3E}">
        <p14:creationId xmlns:p14="http://schemas.microsoft.com/office/powerpoint/2010/main" val="171984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99390-106D-40AB-9CD6-9FFA084C5EB5}" type="slidenum">
              <a:rPr lang="en-US" smtClean="0"/>
              <a:t>19</a:t>
            </a:fld>
            <a:endParaRPr lang="en-US"/>
          </a:p>
        </p:txBody>
      </p:sp>
    </p:spTree>
    <p:extLst>
      <p:ext uri="{BB962C8B-B14F-4D97-AF65-F5344CB8AC3E}">
        <p14:creationId xmlns:p14="http://schemas.microsoft.com/office/powerpoint/2010/main" val="283365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99390-106D-40AB-9CD6-9FFA084C5EB5}" type="slidenum">
              <a:rPr lang="en-US" smtClean="0"/>
              <a:t>21</a:t>
            </a:fld>
            <a:endParaRPr lang="en-US"/>
          </a:p>
        </p:txBody>
      </p:sp>
    </p:spTree>
    <p:extLst>
      <p:ext uri="{BB962C8B-B14F-4D97-AF65-F5344CB8AC3E}">
        <p14:creationId xmlns:p14="http://schemas.microsoft.com/office/powerpoint/2010/main" val="542653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99390-106D-40AB-9CD6-9FFA084C5EB5}" type="slidenum">
              <a:rPr lang="en-US" smtClean="0"/>
              <a:t>23</a:t>
            </a:fld>
            <a:endParaRPr lang="en-US"/>
          </a:p>
        </p:txBody>
      </p:sp>
    </p:spTree>
    <p:extLst>
      <p:ext uri="{BB962C8B-B14F-4D97-AF65-F5344CB8AC3E}">
        <p14:creationId xmlns:p14="http://schemas.microsoft.com/office/powerpoint/2010/main" val="195092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99390-106D-40AB-9CD6-9FFA084C5EB5}" type="slidenum">
              <a:rPr lang="en-US" smtClean="0"/>
              <a:t>24</a:t>
            </a:fld>
            <a:endParaRPr lang="en-US"/>
          </a:p>
        </p:txBody>
      </p:sp>
    </p:spTree>
    <p:extLst>
      <p:ext uri="{BB962C8B-B14F-4D97-AF65-F5344CB8AC3E}">
        <p14:creationId xmlns:p14="http://schemas.microsoft.com/office/powerpoint/2010/main" val="3716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99390-106D-40AB-9CD6-9FFA084C5EB5}" type="slidenum">
              <a:rPr lang="en-US" smtClean="0"/>
              <a:t>25</a:t>
            </a:fld>
            <a:endParaRPr lang="en-US"/>
          </a:p>
        </p:txBody>
      </p:sp>
    </p:spTree>
    <p:extLst>
      <p:ext uri="{BB962C8B-B14F-4D97-AF65-F5344CB8AC3E}">
        <p14:creationId xmlns:p14="http://schemas.microsoft.com/office/powerpoint/2010/main" val="749068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8861F0AD-32E4-7248-AD55-7F85DBB96E97}"/>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4093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7990" y="387178"/>
            <a:ext cx="3141029" cy="1155872"/>
          </a:xfrm>
        </p:spPr>
        <p:txBody>
          <a:bodyPr anchor="t" anchorCtr="0"/>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7990" y="1543050"/>
            <a:ext cx="3141029"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C0BA991-80B8-1345-97A6-181C5E164788}"/>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5496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989" y="390152"/>
            <a:ext cx="3141029" cy="1262964"/>
          </a:xfrm>
        </p:spPr>
        <p:txBody>
          <a:bodyPr anchor="t" anchorCtr="0"/>
          <a:lstStyle>
            <a:lvl1pPr>
              <a:defRPr sz="240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37989" y="1543050"/>
            <a:ext cx="3141030"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9" name="Picture 8">
            <a:extLst>
              <a:ext uri="{FF2B5EF4-FFF2-40B4-BE49-F238E27FC236}">
                <a16:creationId xmlns:a16="http://schemas.microsoft.com/office/drawing/2014/main" id="{0DC5A1D5-8200-3F47-A816-45C48D375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30858816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A3C19F0C-2525-F24C-A176-9016BC47CDE2}"/>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1824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428142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63551B1E-06E3-D748-9A57-FBC7672BE2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278239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42E5FDE3-7EB8-C443-93C7-AA64149B22DF}"/>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2285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7178"/>
            <a:ext cx="7886700" cy="88083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2" name="Picture 11">
            <a:extLst>
              <a:ext uri="{FF2B5EF4-FFF2-40B4-BE49-F238E27FC236}">
                <a16:creationId xmlns:a16="http://schemas.microsoft.com/office/drawing/2014/main" id="{08A21C36-4369-1741-AA83-82725D07338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6881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lgn="ctr">
              <a:defRPr sz="45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lgn="ctr">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AA344E40-6F7A-5541-9DAA-B311B0F3BEE7}"/>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2054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8" name="Picture 7">
            <a:extLst>
              <a:ext uri="{FF2B5EF4-FFF2-40B4-BE49-F238E27FC236}">
                <a16:creationId xmlns:a16="http://schemas.microsoft.com/office/drawing/2014/main" id="{61B907B2-B125-B640-917E-06D52FB40D01}"/>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47035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16E9A0B-9D3C-B04B-B855-F14C8425689D}"/>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29672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1E0248-2B7B-5D4A-A26B-F79E81D6DB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628650" y="3934070"/>
            <a:ext cx="7886700" cy="883968"/>
          </a:xfrm>
        </p:spPr>
        <p:txBody>
          <a:bodyP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5722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5" name="Picture 4">
            <a:extLst>
              <a:ext uri="{FF2B5EF4-FFF2-40B4-BE49-F238E27FC236}">
                <a16:creationId xmlns:a16="http://schemas.microsoft.com/office/drawing/2014/main" id="{3AF74D26-B3E9-5846-BF9C-66B2674F2C15}"/>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78580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4048"/>
            <a:ext cx="7886700" cy="88396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91400"/>
      </p:ext>
    </p:extLst>
  </p:cSld>
  <p:clrMap bg1="dk1" tx1="lt1" bg2="dk2" tx2="lt2" accent1="accent1" accent2="accent2" accent3="accent3" accent4="accent4" accent5="accent5" accent6="accent6" hlink="hlink" folHlink="folHlink"/>
  <p:sldLayoutIdLst>
    <p:sldLayoutId id="2147483661" r:id="rId1"/>
    <p:sldLayoutId id="2147483673" r:id="rId2"/>
    <p:sldLayoutId id="2147483662"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cid:D71DD9C9CCF4164797EE655A5F822ADE@namprd04.prod.outlook.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cid:D71DD9C9CCF4164797EE655A5F822ADE@namprd04.prod.outlook.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cid:D71DD9C9CCF4164797EE655A5F822ADE@namprd04.prod.outlook.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cid:D71DD9C9CCF4164797EE655A5F822ADE@namprd04.prod.outlook.com"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cid:D71DD9C9CCF4164797EE655A5F822ADE@namprd04.prod.outlook.co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diagramColors" Target="../diagrams/colors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diagramLayout" Target="../diagrams/layout7.xml"/><Relationship Id="rId5" Type="http://schemas.openxmlformats.org/officeDocument/2006/relationships/diagramQuickStyle" Target="../diagrams/quickStyle6.xml"/><Relationship Id="rId10" Type="http://schemas.openxmlformats.org/officeDocument/2006/relationships/diagramData" Target="../diagrams/data7.xml"/><Relationship Id="rId4" Type="http://schemas.openxmlformats.org/officeDocument/2006/relationships/diagramLayout" Target="../diagrams/layout6.xml"/><Relationship Id="rId9" Type="http://schemas.openxmlformats.org/officeDocument/2006/relationships/image" Target="cid:D71DD9C9CCF4164797EE655A5F822ADE@namprd04.prod.outlook.com" TargetMode="External"/><Relationship Id="rId14" Type="http://schemas.microsoft.com/office/2007/relationships/diagramDrawing" Target="../diagrams/drawing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7D9085-070E-2946-9BEF-08CF29519CD3}"/>
              </a:ext>
            </a:extLst>
          </p:cNvPr>
          <p:cNvSpPr>
            <a:spLocks noGrp="1"/>
          </p:cNvSpPr>
          <p:nvPr>
            <p:ph type="subTitle" idx="1"/>
          </p:nvPr>
        </p:nvSpPr>
        <p:spPr>
          <a:xfrm>
            <a:off x="311286" y="2417760"/>
            <a:ext cx="4066162" cy="1413116"/>
          </a:xfrm>
        </p:spPr>
        <p:txBody>
          <a:bodyPr/>
          <a:lstStyle/>
          <a:p>
            <a:r>
              <a:rPr lang="en-US" sz="3600" dirty="0" smtClean="0">
                <a:latin typeface="Arial" panose="020B0604020202020204" pitchFamily="34" charset="0"/>
                <a:cs typeface="Arial" panose="020B0604020202020204" pitchFamily="34" charset="0"/>
              </a:rPr>
              <a:t>Steve Wisniewski</a:t>
            </a:r>
          </a:p>
          <a:p>
            <a:r>
              <a:rPr lang="en-US" sz="2000" i="1" dirty="0" smtClean="0">
                <a:latin typeface="Arial" panose="020B0604020202020204" pitchFamily="34" charset="0"/>
                <a:cs typeface="Arial" panose="020B0604020202020204" pitchFamily="34" charset="0"/>
              </a:rPr>
              <a:t>Vice Provost for Budget &amp; Analytics</a:t>
            </a:r>
            <a:endParaRPr lang="en-US" sz="2000" i="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D8D2250-7F9A-F54C-9375-9AB57E98EE49}"/>
              </a:ext>
            </a:extLst>
          </p:cNvPr>
          <p:cNvPicPr>
            <a:picLocks noChangeAspect="1"/>
          </p:cNvPicPr>
          <p:nvPr/>
        </p:nvPicPr>
        <p:blipFill>
          <a:blip r:embed="rId2"/>
          <a:stretch>
            <a:fillRect/>
          </a:stretch>
        </p:blipFill>
        <p:spPr>
          <a:xfrm>
            <a:off x="126380" y="4510795"/>
            <a:ext cx="1377729" cy="688865"/>
          </a:xfrm>
          <a:prstGeom prst="rect">
            <a:avLst/>
          </a:prstGeom>
        </p:spPr>
      </p:pic>
      <p:pic>
        <p:nvPicPr>
          <p:cNvPr id="6" name="Picture 5" descr="cid:D71DD9C9CCF4164797EE655A5F822ADE@namprd04.prod.outlook.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600200" y="51193"/>
            <a:ext cx="5943600" cy="1955165"/>
          </a:xfrm>
          <a:prstGeom prst="rect">
            <a:avLst/>
          </a:prstGeom>
          <a:noFill/>
          <a:ln>
            <a:noFill/>
          </a:ln>
        </p:spPr>
      </p:pic>
      <p:sp>
        <p:nvSpPr>
          <p:cNvPr id="2" name="TextBox 1"/>
          <p:cNvSpPr txBox="1"/>
          <p:nvPr/>
        </p:nvSpPr>
        <p:spPr>
          <a:xfrm>
            <a:off x="126380" y="4027550"/>
            <a:ext cx="9017620" cy="461665"/>
          </a:xfrm>
          <a:prstGeom prst="rect">
            <a:avLst/>
          </a:prstGeom>
          <a:noFill/>
        </p:spPr>
        <p:txBody>
          <a:bodyPr wrap="square" rtlCol="0">
            <a:spAutoFit/>
          </a:bodyPr>
          <a:lstStyle/>
          <a:p>
            <a:r>
              <a:rPr lang="en-US" sz="2400" dirty="0" smtClean="0">
                <a:solidFill>
                  <a:srgbClr val="FFC000"/>
                </a:solidFill>
                <a:effectLst>
                  <a:outerShdw blurRad="38100" dist="38100" dir="2700000" algn="tl">
                    <a:srgbClr val="000000">
                      <a:alpha val="43137"/>
                    </a:srgbClr>
                  </a:outerShdw>
                </a:effectLst>
              </a:rPr>
              <a:t>Web: www.pathways.pitt.edu       	Email: PathwaysHelp@pitt.edu</a:t>
            </a:r>
            <a:endParaRPr lang="en-US" sz="2400" dirty="0">
              <a:solidFill>
                <a:srgbClr val="FFC000"/>
              </a:solidFill>
              <a:effectLst>
                <a:outerShdw blurRad="38100" dist="38100" dir="2700000" algn="tl">
                  <a:srgbClr val="000000">
                    <a:alpha val="43137"/>
                  </a:srgbClr>
                </a:outerShdw>
              </a:effectLst>
            </a:endParaRPr>
          </a:p>
        </p:txBody>
      </p:sp>
      <p:sp>
        <p:nvSpPr>
          <p:cNvPr id="8" name="Subtitle 2">
            <a:extLst>
              <a:ext uri="{FF2B5EF4-FFF2-40B4-BE49-F238E27FC236}">
                <a16:creationId xmlns:a16="http://schemas.microsoft.com/office/drawing/2014/main" id="{227D9085-070E-2946-9BEF-08CF29519CD3}"/>
              </a:ext>
            </a:extLst>
          </p:cNvPr>
          <p:cNvSpPr txBox="1">
            <a:spLocks/>
          </p:cNvSpPr>
          <p:nvPr/>
        </p:nvSpPr>
        <p:spPr>
          <a:xfrm>
            <a:off x="4572000" y="2417759"/>
            <a:ext cx="4409872" cy="141311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600" dirty="0" smtClean="0">
                <a:latin typeface="Arial" panose="020B0604020202020204" pitchFamily="34" charset="0"/>
                <a:cs typeface="Arial" panose="020B0604020202020204" pitchFamily="34" charset="0"/>
              </a:rPr>
              <a:t>Amanda Brodish</a:t>
            </a:r>
          </a:p>
          <a:p>
            <a:r>
              <a:rPr lang="en-US" sz="2000" i="1" dirty="0" smtClean="0">
                <a:latin typeface="Arial" panose="020B0604020202020204" pitchFamily="34" charset="0"/>
                <a:cs typeface="Arial" panose="020B0604020202020204" pitchFamily="34" charset="0"/>
              </a:rPr>
              <a:t>Director of Data Analytics &amp; Pathways for Student Success</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401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09" y="384048"/>
            <a:ext cx="8806774" cy="883968"/>
          </a:xfrm>
        </p:spPr>
        <p:txBody>
          <a:bodyPr/>
          <a:lstStyle/>
          <a:p>
            <a:r>
              <a:rPr lang="en-US" sz="3500" dirty="0"/>
              <a:t>Navigate Platform </a:t>
            </a:r>
            <a:r>
              <a:rPr lang="en-US" sz="3500" dirty="0" smtClean="0"/>
              <a:t>– Security</a:t>
            </a:r>
            <a:endParaRPr lang="en-US" sz="3500" dirty="0"/>
          </a:p>
        </p:txBody>
      </p:sp>
      <p:sp>
        <p:nvSpPr>
          <p:cNvPr id="3" name="Content Placeholder 2"/>
          <p:cNvSpPr>
            <a:spLocks noGrp="1"/>
          </p:cNvSpPr>
          <p:nvPr>
            <p:ph idx="1"/>
          </p:nvPr>
        </p:nvSpPr>
        <p:spPr>
          <a:xfrm>
            <a:off x="628650" y="1186626"/>
            <a:ext cx="7886700" cy="3446097"/>
          </a:xfrm>
        </p:spPr>
        <p:txBody>
          <a:bodyPr/>
          <a:lstStyle/>
          <a:p>
            <a:pPr>
              <a:spcBef>
                <a:spcPts val="1200"/>
              </a:spcBef>
              <a:spcAft>
                <a:spcPts val="1200"/>
              </a:spcAft>
            </a:pPr>
            <a:r>
              <a:rPr lang="en-US" sz="2800" dirty="0">
                <a:latin typeface="Arial" panose="020B0604020202020204" pitchFamily="34" charset="0"/>
                <a:cs typeface="Arial" panose="020B0604020202020204" pitchFamily="34" charset="0"/>
              </a:rPr>
              <a:t>Pathways uses </a:t>
            </a:r>
            <a:r>
              <a:rPr lang="en-US" sz="2800" i="1" dirty="0">
                <a:latin typeface="Arial" panose="020B0604020202020204" pitchFamily="34" charset="0"/>
                <a:cs typeface="Arial" panose="020B0604020202020204" pitchFamily="34" charset="0"/>
              </a:rPr>
              <a:t>role-level</a:t>
            </a:r>
            <a:r>
              <a:rPr lang="en-US" sz="2800" dirty="0">
                <a:latin typeface="Arial" panose="020B0604020202020204" pitchFamily="34" charset="0"/>
                <a:cs typeface="Arial" panose="020B0604020202020204" pitchFamily="34" charset="0"/>
              </a:rPr>
              <a:t> security rather than </a:t>
            </a:r>
            <a:r>
              <a:rPr lang="en-US" sz="2800" i="1" dirty="0">
                <a:latin typeface="Arial" panose="020B0604020202020204" pitchFamily="34" charset="0"/>
                <a:cs typeface="Arial" panose="020B0604020202020204" pitchFamily="34" charset="0"/>
              </a:rPr>
              <a:t>row-level</a:t>
            </a:r>
            <a:r>
              <a:rPr lang="en-US" sz="2800" dirty="0">
                <a:latin typeface="Arial" panose="020B0604020202020204" pitchFamily="34" charset="0"/>
                <a:cs typeface="Arial" panose="020B0604020202020204" pitchFamily="34" charset="0"/>
              </a:rPr>
              <a:t> security in </a:t>
            </a:r>
            <a:r>
              <a:rPr lang="en-US" sz="2800" dirty="0" smtClean="0">
                <a:latin typeface="Arial" panose="020B0604020202020204" pitchFamily="34" charset="0"/>
                <a:cs typeface="Arial" panose="020B0604020202020204" pitchFamily="34" charset="0"/>
              </a:rPr>
              <a:t>PeopleSoft</a:t>
            </a:r>
          </a:p>
          <a:p>
            <a:pPr>
              <a:spcBef>
                <a:spcPts val="1200"/>
              </a:spcBef>
              <a:spcAft>
                <a:spcPts val="1200"/>
              </a:spcAft>
            </a:pPr>
            <a:r>
              <a:rPr lang="en-US" sz="2800" dirty="0" smtClean="0">
                <a:latin typeface="Arial" panose="020B0604020202020204" pitchFamily="34" charset="0"/>
                <a:cs typeface="Arial" panose="020B0604020202020204" pitchFamily="34" charset="0"/>
              </a:rPr>
              <a:t>Developed job-specific roles: e.g., advisor role vs. front desk role</a:t>
            </a:r>
          </a:p>
          <a:p>
            <a:pPr>
              <a:spcBef>
                <a:spcPts val="1200"/>
              </a:spcBef>
              <a:spcAft>
                <a:spcPts val="1200"/>
              </a:spcAft>
            </a:pPr>
            <a:r>
              <a:rPr lang="en-US" sz="2800" dirty="0" smtClean="0">
                <a:latin typeface="Arial" panose="020B0604020202020204" pitchFamily="34" charset="0"/>
                <a:cs typeface="Arial" panose="020B0604020202020204" pitchFamily="34" charset="0"/>
              </a:rPr>
              <a:t>Approach is FERPA-compliant, but requires enhanced attention to what information should be included in an advising report or note</a:t>
            </a:r>
          </a:p>
        </p:txBody>
      </p:sp>
    </p:spTree>
    <p:extLst>
      <p:ext uri="{BB962C8B-B14F-4D97-AF65-F5344CB8AC3E}">
        <p14:creationId xmlns:p14="http://schemas.microsoft.com/office/powerpoint/2010/main" val="374593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09" y="384048"/>
            <a:ext cx="8806774" cy="883968"/>
          </a:xfrm>
        </p:spPr>
        <p:txBody>
          <a:bodyPr/>
          <a:lstStyle/>
          <a:p>
            <a:r>
              <a:rPr lang="en-US" sz="3500" dirty="0"/>
              <a:t>Navigate Platform </a:t>
            </a:r>
            <a:r>
              <a:rPr lang="en-US" sz="3500" dirty="0" smtClean="0"/>
              <a:t>– What goes in</a:t>
            </a:r>
            <a:endParaRPr lang="en-US" sz="3500" dirty="0"/>
          </a:p>
        </p:txBody>
      </p:sp>
      <p:sp>
        <p:nvSpPr>
          <p:cNvPr id="3" name="Content Placeholder 2"/>
          <p:cNvSpPr>
            <a:spLocks noGrp="1"/>
          </p:cNvSpPr>
          <p:nvPr>
            <p:ph idx="1"/>
          </p:nvPr>
        </p:nvSpPr>
        <p:spPr>
          <a:xfrm>
            <a:off x="628650" y="1121923"/>
            <a:ext cx="7886700" cy="3510800"/>
          </a:xfrm>
        </p:spPr>
        <p:txBody>
          <a:bodyPr/>
          <a:lstStyle/>
          <a:p>
            <a:pPr>
              <a:spcBef>
                <a:spcPts val="900"/>
              </a:spcBef>
              <a:spcAft>
                <a:spcPts val="900"/>
              </a:spcAft>
            </a:pPr>
            <a:r>
              <a:rPr lang="en-US" sz="2800" dirty="0">
                <a:latin typeface="Arial" panose="020B0604020202020204" pitchFamily="34" charset="0"/>
                <a:cs typeface="Arial" panose="020B0604020202020204" pitchFamily="34" charset="0"/>
              </a:rPr>
              <a:t>All users </a:t>
            </a:r>
            <a:r>
              <a:rPr lang="en-US" sz="2800" b="1" dirty="0">
                <a:latin typeface="Arial" panose="020B0604020202020204" pitchFamily="34" charset="0"/>
                <a:cs typeface="Arial" panose="020B0604020202020204" pitchFamily="34" charset="0"/>
              </a:rPr>
              <a:t>must</a:t>
            </a:r>
            <a:r>
              <a:rPr lang="en-US" sz="2800" dirty="0">
                <a:latin typeface="Arial" panose="020B0604020202020204" pitchFamily="34" charset="0"/>
                <a:cs typeface="Arial" panose="020B0604020202020204" pitchFamily="34" charset="0"/>
              </a:rPr>
              <a:t> watch FERPA video</a:t>
            </a:r>
          </a:p>
          <a:p>
            <a:pPr>
              <a:spcBef>
                <a:spcPts val="900"/>
              </a:spcBef>
              <a:spcAft>
                <a:spcPts val="900"/>
              </a:spcAft>
            </a:pPr>
            <a:r>
              <a:rPr lang="en-US" sz="2800" dirty="0" smtClean="0">
                <a:latin typeface="Arial" panose="020B0604020202020204" pitchFamily="34" charset="0"/>
                <a:cs typeface="Arial" panose="020B0604020202020204" pitchFamily="34" charset="0"/>
              </a:rPr>
              <a:t>Pathways team has developed best practices on what to include in advising notes and reports</a:t>
            </a:r>
          </a:p>
        </p:txBody>
      </p:sp>
    </p:spTree>
    <p:extLst>
      <p:ext uri="{BB962C8B-B14F-4D97-AF65-F5344CB8AC3E}">
        <p14:creationId xmlns:p14="http://schemas.microsoft.com/office/powerpoint/2010/main" val="141973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09" y="384048"/>
            <a:ext cx="8806774" cy="883968"/>
          </a:xfrm>
        </p:spPr>
        <p:txBody>
          <a:bodyPr/>
          <a:lstStyle/>
          <a:p>
            <a:r>
              <a:rPr lang="en-US" sz="3500" dirty="0"/>
              <a:t>Navigate Platform </a:t>
            </a:r>
            <a:r>
              <a:rPr lang="en-US" sz="3500" dirty="0" smtClean="0"/>
              <a:t>– What goes in</a:t>
            </a:r>
            <a:endParaRPr lang="en-US" sz="3500" dirty="0"/>
          </a:p>
        </p:txBody>
      </p:sp>
      <p:graphicFrame>
        <p:nvGraphicFramePr>
          <p:cNvPr id="5" name="Object 4"/>
          <p:cNvGraphicFramePr>
            <a:graphicFrameLocks noChangeAspect="1"/>
          </p:cNvGraphicFramePr>
          <p:nvPr>
            <p:extLst>
              <p:ext uri="{D42A27DB-BD31-4B8C-83A1-F6EECF244321}">
                <p14:modId xmlns:p14="http://schemas.microsoft.com/office/powerpoint/2010/main" val="47724316"/>
              </p:ext>
            </p:extLst>
          </p:nvPr>
        </p:nvGraphicFramePr>
        <p:xfrm>
          <a:off x="3001963" y="954797"/>
          <a:ext cx="3140075" cy="4064000"/>
        </p:xfrm>
        <a:graphic>
          <a:graphicData uri="http://schemas.openxmlformats.org/presentationml/2006/ole">
            <mc:AlternateContent xmlns:mc="http://schemas.openxmlformats.org/markup-compatibility/2006">
              <mc:Choice xmlns:v="urn:schemas-microsoft-com:vml" Requires="v">
                <p:oleObj spid="_x0000_s1060" name="Acrobat Document" r:id="rId3" imgW="5829156" imgH="7543672" progId="AcroExch.Document.DC">
                  <p:embed/>
                </p:oleObj>
              </mc:Choice>
              <mc:Fallback>
                <p:oleObj name="Acrobat Document" r:id="rId3" imgW="5829156" imgH="7543672" progId="AcroExch.Document.DC">
                  <p:embed/>
                  <p:pic>
                    <p:nvPicPr>
                      <p:cNvPr id="0" name=""/>
                      <p:cNvPicPr/>
                      <p:nvPr/>
                    </p:nvPicPr>
                    <p:blipFill>
                      <a:blip r:embed="rId4"/>
                      <a:stretch>
                        <a:fillRect/>
                      </a:stretch>
                    </p:blipFill>
                    <p:spPr>
                      <a:xfrm>
                        <a:off x="3001963" y="954797"/>
                        <a:ext cx="3140075" cy="4064000"/>
                      </a:xfrm>
                      <a:prstGeom prst="rect">
                        <a:avLst/>
                      </a:prstGeom>
                    </p:spPr>
                  </p:pic>
                </p:oleObj>
              </mc:Fallback>
            </mc:AlternateContent>
          </a:graphicData>
        </a:graphic>
      </p:graphicFrame>
    </p:spTree>
    <p:extLst>
      <p:ext uri="{BB962C8B-B14F-4D97-AF65-F5344CB8AC3E}">
        <p14:creationId xmlns:p14="http://schemas.microsoft.com/office/powerpoint/2010/main" val="3787438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09" y="384048"/>
            <a:ext cx="8806774" cy="883968"/>
          </a:xfrm>
        </p:spPr>
        <p:txBody>
          <a:bodyPr/>
          <a:lstStyle/>
          <a:p>
            <a:r>
              <a:rPr lang="en-US" sz="3500" dirty="0"/>
              <a:t>Navigate Platform </a:t>
            </a:r>
            <a:r>
              <a:rPr lang="en-US" sz="3500" dirty="0" smtClean="0"/>
              <a:t>– What goes in</a:t>
            </a:r>
            <a:endParaRPr lang="en-US" sz="3500" dirty="0"/>
          </a:p>
        </p:txBody>
      </p:sp>
      <p:sp>
        <p:nvSpPr>
          <p:cNvPr id="3" name="Content Placeholder 2"/>
          <p:cNvSpPr>
            <a:spLocks noGrp="1"/>
          </p:cNvSpPr>
          <p:nvPr>
            <p:ph idx="1"/>
          </p:nvPr>
        </p:nvSpPr>
        <p:spPr>
          <a:xfrm>
            <a:off x="628650" y="1121923"/>
            <a:ext cx="7886700" cy="3510800"/>
          </a:xfrm>
        </p:spPr>
        <p:txBody>
          <a:bodyPr/>
          <a:lstStyle/>
          <a:p>
            <a:pPr>
              <a:spcBef>
                <a:spcPts val="900"/>
              </a:spcBef>
              <a:spcAft>
                <a:spcPts val="900"/>
              </a:spcAft>
            </a:pPr>
            <a:r>
              <a:rPr lang="en-US" sz="2800" dirty="0">
                <a:latin typeface="Arial" panose="020B0604020202020204" pitchFamily="34" charset="0"/>
                <a:cs typeface="Arial" panose="020B0604020202020204" pitchFamily="34" charset="0"/>
              </a:rPr>
              <a:t>All users </a:t>
            </a:r>
            <a:r>
              <a:rPr lang="en-US" sz="2800" b="1" dirty="0">
                <a:latin typeface="Arial" panose="020B0604020202020204" pitchFamily="34" charset="0"/>
                <a:cs typeface="Arial" panose="020B0604020202020204" pitchFamily="34" charset="0"/>
              </a:rPr>
              <a:t>must</a:t>
            </a:r>
            <a:r>
              <a:rPr lang="en-US" sz="2800" dirty="0">
                <a:latin typeface="Arial" panose="020B0604020202020204" pitchFamily="34" charset="0"/>
                <a:cs typeface="Arial" panose="020B0604020202020204" pitchFamily="34" charset="0"/>
              </a:rPr>
              <a:t> watch FERPA video</a:t>
            </a:r>
          </a:p>
          <a:p>
            <a:pPr>
              <a:spcBef>
                <a:spcPts val="900"/>
              </a:spcBef>
              <a:spcAft>
                <a:spcPts val="900"/>
              </a:spcAft>
            </a:pPr>
            <a:r>
              <a:rPr lang="en-US" sz="2800" dirty="0" smtClean="0">
                <a:latin typeface="Arial" panose="020B0604020202020204" pitchFamily="34" charset="0"/>
                <a:cs typeface="Arial" panose="020B0604020202020204" pitchFamily="34" charset="0"/>
              </a:rPr>
              <a:t>Pathways team has developed best practices on what to include in advising notes and reports</a:t>
            </a:r>
          </a:p>
          <a:p>
            <a:pPr>
              <a:spcBef>
                <a:spcPts val="900"/>
              </a:spcBef>
              <a:spcAft>
                <a:spcPts val="900"/>
              </a:spcAft>
            </a:pPr>
            <a:r>
              <a:rPr lang="en-US" sz="2800" dirty="0" smtClean="0">
                <a:latin typeface="Arial" panose="020B0604020202020204" pitchFamily="34" charset="0"/>
                <a:cs typeface="Arial" panose="020B0604020202020204" pitchFamily="34" charset="0"/>
              </a:rPr>
              <a:t>Working group of advisors to develop Pathways-specific documentation guidelines</a:t>
            </a:r>
          </a:p>
          <a:p>
            <a:pPr>
              <a:spcBef>
                <a:spcPts val="900"/>
              </a:spcBef>
              <a:spcAft>
                <a:spcPts val="900"/>
              </a:spcAft>
            </a:pPr>
            <a:r>
              <a:rPr lang="en-US" sz="2800" dirty="0" smtClean="0">
                <a:latin typeface="Arial" panose="020B0604020202020204" pitchFamily="34" charset="0"/>
                <a:cs typeface="Arial" panose="020B0604020202020204" pitchFamily="34" charset="0"/>
              </a:rPr>
              <a:t>Upcoming workshops on documentation and referrals</a:t>
            </a:r>
          </a:p>
        </p:txBody>
      </p:sp>
    </p:spTree>
    <p:extLst>
      <p:ext uri="{BB962C8B-B14F-4D97-AF65-F5344CB8AC3E}">
        <p14:creationId xmlns:p14="http://schemas.microsoft.com/office/powerpoint/2010/main" val="233272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17099"/>
            <a:ext cx="7886700" cy="955412"/>
          </a:xfrm>
        </p:spPr>
        <p:txBody>
          <a:bodyPr/>
          <a:lstStyle/>
          <a:p>
            <a:r>
              <a:rPr lang="en-US" sz="2800" dirty="0">
                <a:latin typeface="Arial" panose="020B0604020202020204" pitchFamily="34" charset="0"/>
                <a:cs typeface="Arial" panose="020B0604020202020204" pitchFamily="34" charset="0"/>
              </a:rPr>
              <a:t>Used to help students based on the job responsibilities for which access was granted</a:t>
            </a:r>
          </a:p>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062094165"/>
              </p:ext>
            </p:extLst>
          </p:nvPr>
        </p:nvGraphicFramePr>
        <p:xfrm>
          <a:off x="433551" y="2257358"/>
          <a:ext cx="8347842" cy="2072640"/>
        </p:xfrm>
        <a:graphic>
          <a:graphicData uri="http://schemas.openxmlformats.org/drawingml/2006/table">
            <a:tbl>
              <a:tblPr firstRow="1" bandRow="1"/>
              <a:tblGrid>
                <a:gridCol w="4173921">
                  <a:extLst>
                    <a:ext uri="{9D8B030D-6E8A-4147-A177-3AD203B41FA5}">
                      <a16:colId xmlns:a16="http://schemas.microsoft.com/office/drawing/2014/main" val="2966395923"/>
                    </a:ext>
                  </a:extLst>
                </a:gridCol>
                <a:gridCol w="4173921">
                  <a:extLst>
                    <a:ext uri="{9D8B030D-6E8A-4147-A177-3AD203B41FA5}">
                      <a16:colId xmlns:a16="http://schemas.microsoft.com/office/drawing/2014/main" val="2474945881"/>
                    </a:ext>
                  </a:extLst>
                </a:gridCol>
              </a:tblGrid>
              <a:tr h="370840">
                <a:tc>
                  <a:txBody>
                    <a:bodyPr/>
                    <a:lstStyle>
                      <a:lvl1pPr marL="0" algn="l" defTabSz="685800" rtl="0" eaLnBrk="1" latinLnBrk="0" hangingPunct="1">
                        <a:defRPr sz="1350" b="1" kern="1200">
                          <a:solidFill>
                            <a:schemeClr val="lt1"/>
                          </a:solidFill>
                          <a:latin typeface="Arial Narrow"/>
                        </a:defRPr>
                      </a:lvl1pPr>
                      <a:lvl2pPr marL="342900" algn="l" defTabSz="685800" rtl="0" eaLnBrk="1" latinLnBrk="0" hangingPunct="1">
                        <a:defRPr sz="1350" b="1" kern="1200">
                          <a:solidFill>
                            <a:schemeClr val="lt1"/>
                          </a:solidFill>
                          <a:latin typeface="Arial Narrow"/>
                        </a:defRPr>
                      </a:lvl2pPr>
                      <a:lvl3pPr marL="685800" algn="l" defTabSz="685800" rtl="0" eaLnBrk="1" latinLnBrk="0" hangingPunct="1">
                        <a:defRPr sz="1350" b="1" kern="1200">
                          <a:solidFill>
                            <a:schemeClr val="lt1"/>
                          </a:solidFill>
                          <a:latin typeface="Arial Narrow"/>
                        </a:defRPr>
                      </a:lvl3pPr>
                      <a:lvl4pPr marL="1028700" algn="l" defTabSz="685800" rtl="0" eaLnBrk="1" latinLnBrk="0" hangingPunct="1">
                        <a:defRPr sz="1350" b="1" kern="1200">
                          <a:solidFill>
                            <a:schemeClr val="lt1"/>
                          </a:solidFill>
                          <a:latin typeface="Arial Narrow"/>
                        </a:defRPr>
                      </a:lvl4pPr>
                      <a:lvl5pPr marL="1371600" algn="l" defTabSz="685800" rtl="0" eaLnBrk="1" latinLnBrk="0" hangingPunct="1">
                        <a:defRPr sz="1350" b="1" kern="1200">
                          <a:solidFill>
                            <a:schemeClr val="lt1"/>
                          </a:solidFill>
                          <a:latin typeface="Arial Narrow"/>
                        </a:defRPr>
                      </a:lvl5pPr>
                      <a:lvl6pPr marL="1714500" algn="l" defTabSz="685800" rtl="0" eaLnBrk="1" latinLnBrk="0" hangingPunct="1">
                        <a:defRPr sz="1350" b="1" kern="1200">
                          <a:solidFill>
                            <a:schemeClr val="lt1"/>
                          </a:solidFill>
                          <a:latin typeface="Arial Narrow"/>
                        </a:defRPr>
                      </a:lvl6pPr>
                      <a:lvl7pPr marL="2057400" algn="l" defTabSz="685800" rtl="0" eaLnBrk="1" latinLnBrk="0" hangingPunct="1">
                        <a:defRPr sz="1350" b="1" kern="1200">
                          <a:solidFill>
                            <a:schemeClr val="lt1"/>
                          </a:solidFill>
                          <a:latin typeface="Arial Narrow"/>
                        </a:defRPr>
                      </a:lvl7pPr>
                      <a:lvl8pPr marL="2400300" algn="l" defTabSz="685800" rtl="0" eaLnBrk="1" latinLnBrk="0" hangingPunct="1">
                        <a:defRPr sz="1350" b="1" kern="1200">
                          <a:solidFill>
                            <a:schemeClr val="lt1"/>
                          </a:solidFill>
                          <a:latin typeface="Arial Narrow"/>
                        </a:defRPr>
                      </a:lvl8pPr>
                      <a:lvl9pPr marL="2743200" algn="l" defTabSz="685800" rtl="0" eaLnBrk="1" latinLnBrk="0" hangingPunct="1">
                        <a:defRPr sz="1350" b="1" kern="1200">
                          <a:solidFill>
                            <a:schemeClr val="lt1"/>
                          </a:solidFill>
                          <a:latin typeface="Arial Narrow"/>
                        </a:defRPr>
                      </a:lvl9pPr>
                    </a:lstStyle>
                    <a:p>
                      <a:r>
                        <a:rPr lang="en-US" sz="2400" dirty="0" smtClean="0"/>
                        <a:t>Appropriate</a:t>
                      </a:r>
                      <a:r>
                        <a:rPr lang="en-US" sz="2400" baseline="0" dirty="0" smtClean="0"/>
                        <a:t> Use</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b="1" kern="1200">
                          <a:solidFill>
                            <a:schemeClr val="lt1"/>
                          </a:solidFill>
                          <a:latin typeface="Arial Narrow"/>
                        </a:defRPr>
                      </a:lvl1pPr>
                      <a:lvl2pPr marL="342900" algn="l" defTabSz="685800" rtl="0" eaLnBrk="1" latinLnBrk="0" hangingPunct="1">
                        <a:defRPr sz="1350" b="1" kern="1200">
                          <a:solidFill>
                            <a:schemeClr val="lt1"/>
                          </a:solidFill>
                          <a:latin typeface="Arial Narrow"/>
                        </a:defRPr>
                      </a:lvl2pPr>
                      <a:lvl3pPr marL="685800" algn="l" defTabSz="685800" rtl="0" eaLnBrk="1" latinLnBrk="0" hangingPunct="1">
                        <a:defRPr sz="1350" b="1" kern="1200">
                          <a:solidFill>
                            <a:schemeClr val="lt1"/>
                          </a:solidFill>
                          <a:latin typeface="Arial Narrow"/>
                        </a:defRPr>
                      </a:lvl3pPr>
                      <a:lvl4pPr marL="1028700" algn="l" defTabSz="685800" rtl="0" eaLnBrk="1" latinLnBrk="0" hangingPunct="1">
                        <a:defRPr sz="1350" b="1" kern="1200">
                          <a:solidFill>
                            <a:schemeClr val="lt1"/>
                          </a:solidFill>
                          <a:latin typeface="Arial Narrow"/>
                        </a:defRPr>
                      </a:lvl4pPr>
                      <a:lvl5pPr marL="1371600" algn="l" defTabSz="685800" rtl="0" eaLnBrk="1" latinLnBrk="0" hangingPunct="1">
                        <a:defRPr sz="1350" b="1" kern="1200">
                          <a:solidFill>
                            <a:schemeClr val="lt1"/>
                          </a:solidFill>
                          <a:latin typeface="Arial Narrow"/>
                        </a:defRPr>
                      </a:lvl5pPr>
                      <a:lvl6pPr marL="1714500" algn="l" defTabSz="685800" rtl="0" eaLnBrk="1" latinLnBrk="0" hangingPunct="1">
                        <a:defRPr sz="1350" b="1" kern="1200">
                          <a:solidFill>
                            <a:schemeClr val="lt1"/>
                          </a:solidFill>
                          <a:latin typeface="Arial Narrow"/>
                        </a:defRPr>
                      </a:lvl6pPr>
                      <a:lvl7pPr marL="2057400" algn="l" defTabSz="685800" rtl="0" eaLnBrk="1" latinLnBrk="0" hangingPunct="1">
                        <a:defRPr sz="1350" b="1" kern="1200">
                          <a:solidFill>
                            <a:schemeClr val="lt1"/>
                          </a:solidFill>
                          <a:latin typeface="Arial Narrow"/>
                        </a:defRPr>
                      </a:lvl7pPr>
                      <a:lvl8pPr marL="2400300" algn="l" defTabSz="685800" rtl="0" eaLnBrk="1" latinLnBrk="0" hangingPunct="1">
                        <a:defRPr sz="1350" b="1" kern="1200">
                          <a:solidFill>
                            <a:schemeClr val="lt1"/>
                          </a:solidFill>
                          <a:latin typeface="Arial Narrow"/>
                        </a:defRPr>
                      </a:lvl8pPr>
                      <a:lvl9pPr marL="2743200" algn="l" defTabSz="685800" rtl="0" eaLnBrk="1" latinLnBrk="0" hangingPunct="1">
                        <a:defRPr sz="1350" b="1" kern="1200">
                          <a:solidFill>
                            <a:schemeClr val="lt1"/>
                          </a:solidFill>
                          <a:latin typeface="Arial Narrow"/>
                        </a:defRPr>
                      </a:lvl9pPr>
                    </a:lstStyle>
                    <a:p>
                      <a:r>
                        <a:rPr lang="en-US" sz="2400" dirty="0" smtClean="0"/>
                        <a:t>In</a:t>
                      </a:r>
                      <a:r>
                        <a:rPr lang="en-US" sz="2400" baseline="0" dirty="0" smtClean="0"/>
                        <a:t>appropriate Use</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590353"/>
                  </a:ext>
                </a:extLst>
              </a:tr>
              <a:tr h="370840">
                <a:tc>
                  <a:txBody>
                    <a:bodyPr/>
                    <a:lstStyle>
                      <a:lvl1pPr marL="0" algn="l" defTabSz="685800" rtl="0" eaLnBrk="1" latinLnBrk="0" hangingPunct="1">
                        <a:defRPr sz="1350" kern="1200">
                          <a:solidFill>
                            <a:schemeClr val="dk1"/>
                          </a:solidFill>
                          <a:latin typeface="Arial Narrow"/>
                        </a:defRPr>
                      </a:lvl1pPr>
                      <a:lvl2pPr marL="342900" algn="l" defTabSz="685800" rtl="0" eaLnBrk="1" latinLnBrk="0" hangingPunct="1">
                        <a:defRPr sz="1350" kern="1200">
                          <a:solidFill>
                            <a:schemeClr val="dk1"/>
                          </a:solidFill>
                          <a:latin typeface="Arial Narrow"/>
                        </a:defRPr>
                      </a:lvl2pPr>
                      <a:lvl3pPr marL="685800" algn="l" defTabSz="685800" rtl="0" eaLnBrk="1" latinLnBrk="0" hangingPunct="1">
                        <a:defRPr sz="1350" kern="1200">
                          <a:solidFill>
                            <a:schemeClr val="dk1"/>
                          </a:solidFill>
                          <a:latin typeface="Arial Narrow"/>
                        </a:defRPr>
                      </a:lvl3pPr>
                      <a:lvl4pPr marL="1028700" algn="l" defTabSz="685800" rtl="0" eaLnBrk="1" latinLnBrk="0" hangingPunct="1">
                        <a:defRPr sz="1350" kern="1200">
                          <a:solidFill>
                            <a:schemeClr val="dk1"/>
                          </a:solidFill>
                          <a:latin typeface="Arial Narrow"/>
                        </a:defRPr>
                      </a:lvl4pPr>
                      <a:lvl5pPr marL="1371600" algn="l" defTabSz="685800" rtl="0" eaLnBrk="1" latinLnBrk="0" hangingPunct="1">
                        <a:defRPr sz="1350" kern="1200">
                          <a:solidFill>
                            <a:schemeClr val="dk1"/>
                          </a:solidFill>
                          <a:latin typeface="Arial Narrow"/>
                        </a:defRPr>
                      </a:lvl5pPr>
                      <a:lvl6pPr marL="1714500" algn="l" defTabSz="685800" rtl="0" eaLnBrk="1" latinLnBrk="0" hangingPunct="1">
                        <a:defRPr sz="1350" kern="1200">
                          <a:solidFill>
                            <a:schemeClr val="dk1"/>
                          </a:solidFill>
                          <a:latin typeface="Arial Narrow"/>
                        </a:defRPr>
                      </a:lvl6pPr>
                      <a:lvl7pPr marL="2057400" algn="l" defTabSz="685800" rtl="0" eaLnBrk="1" latinLnBrk="0" hangingPunct="1">
                        <a:defRPr sz="1350" kern="1200">
                          <a:solidFill>
                            <a:schemeClr val="dk1"/>
                          </a:solidFill>
                          <a:latin typeface="Arial Narrow"/>
                        </a:defRPr>
                      </a:lvl7pPr>
                      <a:lvl8pPr marL="2400300" algn="l" defTabSz="685800" rtl="0" eaLnBrk="1" latinLnBrk="0" hangingPunct="1">
                        <a:defRPr sz="1350" kern="1200">
                          <a:solidFill>
                            <a:schemeClr val="dk1"/>
                          </a:solidFill>
                          <a:latin typeface="Arial Narrow"/>
                        </a:defRPr>
                      </a:lvl8pPr>
                      <a:lvl9pPr marL="2743200" algn="l" defTabSz="685800" rtl="0" eaLnBrk="1" latinLnBrk="0" hangingPunct="1">
                        <a:defRPr sz="1350" kern="1200">
                          <a:solidFill>
                            <a:schemeClr val="dk1"/>
                          </a:solidFill>
                          <a:latin typeface="Arial Narrow"/>
                        </a:defRPr>
                      </a:lvl9pPr>
                    </a:lstStyle>
                    <a:p>
                      <a:r>
                        <a:rPr lang="en-US" sz="2200" dirty="0" smtClean="0"/>
                        <a:t>   Inform an advising appointment</a:t>
                      </a:r>
                      <a:endParaRPr lang="en-US" sz="2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8CE">
                        <a:tint val="40000"/>
                      </a:srgbClr>
                    </a:solidFill>
                  </a:tcPr>
                </a:tc>
                <a:tc>
                  <a:txBody>
                    <a:bodyPr/>
                    <a:lstStyle>
                      <a:lvl1pPr marL="0" algn="l" defTabSz="685800" rtl="0" eaLnBrk="1" latinLnBrk="0" hangingPunct="1">
                        <a:defRPr sz="1350" kern="1200">
                          <a:solidFill>
                            <a:schemeClr val="dk1"/>
                          </a:solidFill>
                          <a:latin typeface="Arial Narrow"/>
                        </a:defRPr>
                      </a:lvl1pPr>
                      <a:lvl2pPr marL="342900" algn="l" defTabSz="685800" rtl="0" eaLnBrk="1" latinLnBrk="0" hangingPunct="1">
                        <a:defRPr sz="1350" kern="1200">
                          <a:solidFill>
                            <a:schemeClr val="dk1"/>
                          </a:solidFill>
                          <a:latin typeface="Arial Narrow"/>
                        </a:defRPr>
                      </a:lvl2pPr>
                      <a:lvl3pPr marL="685800" algn="l" defTabSz="685800" rtl="0" eaLnBrk="1" latinLnBrk="0" hangingPunct="1">
                        <a:defRPr sz="1350" kern="1200">
                          <a:solidFill>
                            <a:schemeClr val="dk1"/>
                          </a:solidFill>
                          <a:latin typeface="Arial Narrow"/>
                        </a:defRPr>
                      </a:lvl3pPr>
                      <a:lvl4pPr marL="1028700" algn="l" defTabSz="685800" rtl="0" eaLnBrk="1" latinLnBrk="0" hangingPunct="1">
                        <a:defRPr sz="1350" kern="1200">
                          <a:solidFill>
                            <a:schemeClr val="dk1"/>
                          </a:solidFill>
                          <a:latin typeface="Arial Narrow"/>
                        </a:defRPr>
                      </a:lvl4pPr>
                      <a:lvl5pPr marL="1371600" algn="l" defTabSz="685800" rtl="0" eaLnBrk="1" latinLnBrk="0" hangingPunct="1">
                        <a:defRPr sz="1350" kern="1200">
                          <a:solidFill>
                            <a:schemeClr val="dk1"/>
                          </a:solidFill>
                          <a:latin typeface="Arial Narrow"/>
                        </a:defRPr>
                      </a:lvl5pPr>
                      <a:lvl6pPr marL="1714500" algn="l" defTabSz="685800" rtl="0" eaLnBrk="1" latinLnBrk="0" hangingPunct="1">
                        <a:defRPr sz="1350" kern="1200">
                          <a:solidFill>
                            <a:schemeClr val="dk1"/>
                          </a:solidFill>
                          <a:latin typeface="Arial Narrow"/>
                        </a:defRPr>
                      </a:lvl6pPr>
                      <a:lvl7pPr marL="2057400" algn="l" defTabSz="685800" rtl="0" eaLnBrk="1" latinLnBrk="0" hangingPunct="1">
                        <a:defRPr sz="1350" kern="1200">
                          <a:solidFill>
                            <a:schemeClr val="dk1"/>
                          </a:solidFill>
                          <a:latin typeface="Arial Narrow"/>
                        </a:defRPr>
                      </a:lvl7pPr>
                      <a:lvl8pPr marL="2400300" algn="l" defTabSz="685800" rtl="0" eaLnBrk="1" latinLnBrk="0" hangingPunct="1">
                        <a:defRPr sz="1350" kern="1200">
                          <a:solidFill>
                            <a:schemeClr val="dk1"/>
                          </a:solidFill>
                          <a:latin typeface="Arial Narrow"/>
                        </a:defRPr>
                      </a:lvl8pPr>
                      <a:lvl9pPr marL="2743200" algn="l" defTabSz="685800" rtl="0" eaLnBrk="1" latinLnBrk="0" hangingPunct="1">
                        <a:defRPr sz="1350" kern="1200">
                          <a:solidFill>
                            <a:schemeClr val="dk1"/>
                          </a:solidFill>
                          <a:latin typeface="Arial Narrow"/>
                        </a:defRPr>
                      </a:lvl9pPr>
                    </a:lstStyle>
                    <a:p>
                      <a:r>
                        <a:rPr lang="en-US" sz="2200" dirty="0" smtClean="0"/>
                        <a:t>    Decide what grade</a:t>
                      </a:r>
                      <a:r>
                        <a:rPr lang="en-US" sz="2200" baseline="0" dirty="0" smtClean="0"/>
                        <a:t> to give a student</a:t>
                      </a:r>
                      <a:endParaRPr lang="en-US" sz="2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8CE">
                        <a:tint val="40000"/>
                      </a:srgbClr>
                    </a:solidFill>
                  </a:tcPr>
                </a:tc>
                <a:extLst>
                  <a:ext uri="{0D108BD9-81ED-4DB2-BD59-A6C34878D82A}">
                    <a16:rowId xmlns:a16="http://schemas.microsoft.com/office/drawing/2014/main" val="2928272082"/>
                  </a:ext>
                </a:extLst>
              </a:tr>
              <a:tr h="370840">
                <a:tc>
                  <a:txBody>
                    <a:bodyPr/>
                    <a:lstStyle>
                      <a:lvl1pPr marL="0" algn="l" defTabSz="685800" rtl="0" eaLnBrk="1" latinLnBrk="0" hangingPunct="1">
                        <a:defRPr sz="1350" kern="1200">
                          <a:solidFill>
                            <a:schemeClr val="dk1"/>
                          </a:solidFill>
                          <a:latin typeface="Arial Narrow"/>
                        </a:defRPr>
                      </a:lvl1pPr>
                      <a:lvl2pPr marL="342900" algn="l" defTabSz="685800" rtl="0" eaLnBrk="1" latinLnBrk="0" hangingPunct="1">
                        <a:defRPr sz="1350" kern="1200">
                          <a:solidFill>
                            <a:schemeClr val="dk1"/>
                          </a:solidFill>
                          <a:latin typeface="Arial Narrow"/>
                        </a:defRPr>
                      </a:lvl2pPr>
                      <a:lvl3pPr marL="685800" algn="l" defTabSz="685800" rtl="0" eaLnBrk="1" latinLnBrk="0" hangingPunct="1">
                        <a:defRPr sz="1350" kern="1200">
                          <a:solidFill>
                            <a:schemeClr val="dk1"/>
                          </a:solidFill>
                          <a:latin typeface="Arial Narrow"/>
                        </a:defRPr>
                      </a:lvl3pPr>
                      <a:lvl4pPr marL="1028700" algn="l" defTabSz="685800" rtl="0" eaLnBrk="1" latinLnBrk="0" hangingPunct="1">
                        <a:defRPr sz="1350" kern="1200">
                          <a:solidFill>
                            <a:schemeClr val="dk1"/>
                          </a:solidFill>
                          <a:latin typeface="Arial Narrow"/>
                        </a:defRPr>
                      </a:lvl4pPr>
                      <a:lvl5pPr marL="1371600" algn="l" defTabSz="685800" rtl="0" eaLnBrk="1" latinLnBrk="0" hangingPunct="1">
                        <a:defRPr sz="1350" kern="1200">
                          <a:solidFill>
                            <a:schemeClr val="dk1"/>
                          </a:solidFill>
                          <a:latin typeface="Arial Narrow"/>
                        </a:defRPr>
                      </a:lvl5pPr>
                      <a:lvl6pPr marL="1714500" algn="l" defTabSz="685800" rtl="0" eaLnBrk="1" latinLnBrk="0" hangingPunct="1">
                        <a:defRPr sz="1350" kern="1200">
                          <a:solidFill>
                            <a:schemeClr val="dk1"/>
                          </a:solidFill>
                          <a:latin typeface="Arial Narrow"/>
                        </a:defRPr>
                      </a:lvl6pPr>
                      <a:lvl7pPr marL="2057400" algn="l" defTabSz="685800" rtl="0" eaLnBrk="1" latinLnBrk="0" hangingPunct="1">
                        <a:defRPr sz="1350" kern="1200">
                          <a:solidFill>
                            <a:schemeClr val="dk1"/>
                          </a:solidFill>
                          <a:latin typeface="Arial Narrow"/>
                        </a:defRPr>
                      </a:lvl7pPr>
                      <a:lvl8pPr marL="2400300" algn="l" defTabSz="685800" rtl="0" eaLnBrk="1" latinLnBrk="0" hangingPunct="1">
                        <a:defRPr sz="1350" kern="1200">
                          <a:solidFill>
                            <a:schemeClr val="dk1"/>
                          </a:solidFill>
                          <a:latin typeface="Arial Narrow"/>
                        </a:defRPr>
                      </a:lvl8pPr>
                      <a:lvl9pPr marL="2743200" algn="l" defTabSz="685800" rtl="0" eaLnBrk="1" latinLnBrk="0" hangingPunct="1">
                        <a:defRPr sz="1350" kern="1200">
                          <a:solidFill>
                            <a:schemeClr val="dk1"/>
                          </a:solidFill>
                          <a:latin typeface="Arial Narrow"/>
                        </a:defRPr>
                      </a:lvl9pPr>
                    </a:lstStyle>
                    <a:p>
                      <a:r>
                        <a:rPr lang="en-US" sz="2200" dirty="0" smtClean="0"/>
                        <a:t>   Identify struggling students</a:t>
                      </a:r>
                      <a:endParaRPr lang="en-US" sz="2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8CE">
                        <a:tint val="20000"/>
                      </a:srgbClr>
                    </a:solidFill>
                  </a:tcPr>
                </a:tc>
                <a:tc>
                  <a:txBody>
                    <a:bodyPr/>
                    <a:lstStyle>
                      <a:lvl1pPr marL="0" algn="l" defTabSz="685800" rtl="0" eaLnBrk="1" latinLnBrk="0" hangingPunct="1">
                        <a:defRPr sz="1350" kern="1200">
                          <a:solidFill>
                            <a:schemeClr val="dk1"/>
                          </a:solidFill>
                          <a:latin typeface="Arial Narrow"/>
                        </a:defRPr>
                      </a:lvl1pPr>
                      <a:lvl2pPr marL="342900" algn="l" defTabSz="685800" rtl="0" eaLnBrk="1" latinLnBrk="0" hangingPunct="1">
                        <a:defRPr sz="1350" kern="1200">
                          <a:solidFill>
                            <a:schemeClr val="dk1"/>
                          </a:solidFill>
                          <a:latin typeface="Arial Narrow"/>
                        </a:defRPr>
                      </a:lvl2pPr>
                      <a:lvl3pPr marL="685800" algn="l" defTabSz="685800" rtl="0" eaLnBrk="1" latinLnBrk="0" hangingPunct="1">
                        <a:defRPr sz="1350" kern="1200">
                          <a:solidFill>
                            <a:schemeClr val="dk1"/>
                          </a:solidFill>
                          <a:latin typeface="Arial Narrow"/>
                        </a:defRPr>
                      </a:lvl3pPr>
                      <a:lvl4pPr marL="1028700" algn="l" defTabSz="685800" rtl="0" eaLnBrk="1" latinLnBrk="0" hangingPunct="1">
                        <a:defRPr sz="1350" kern="1200">
                          <a:solidFill>
                            <a:schemeClr val="dk1"/>
                          </a:solidFill>
                          <a:latin typeface="Arial Narrow"/>
                        </a:defRPr>
                      </a:lvl4pPr>
                      <a:lvl5pPr marL="1371600" algn="l" defTabSz="685800" rtl="0" eaLnBrk="1" latinLnBrk="0" hangingPunct="1">
                        <a:defRPr sz="1350" kern="1200">
                          <a:solidFill>
                            <a:schemeClr val="dk1"/>
                          </a:solidFill>
                          <a:latin typeface="Arial Narrow"/>
                        </a:defRPr>
                      </a:lvl5pPr>
                      <a:lvl6pPr marL="1714500" algn="l" defTabSz="685800" rtl="0" eaLnBrk="1" latinLnBrk="0" hangingPunct="1">
                        <a:defRPr sz="1350" kern="1200">
                          <a:solidFill>
                            <a:schemeClr val="dk1"/>
                          </a:solidFill>
                          <a:latin typeface="Arial Narrow"/>
                        </a:defRPr>
                      </a:lvl6pPr>
                      <a:lvl7pPr marL="2057400" algn="l" defTabSz="685800" rtl="0" eaLnBrk="1" latinLnBrk="0" hangingPunct="1">
                        <a:defRPr sz="1350" kern="1200">
                          <a:solidFill>
                            <a:schemeClr val="dk1"/>
                          </a:solidFill>
                          <a:latin typeface="Arial Narrow"/>
                        </a:defRPr>
                      </a:lvl7pPr>
                      <a:lvl8pPr marL="2400300" algn="l" defTabSz="685800" rtl="0" eaLnBrk="1" latinLnBrk="0" hangingPunct="1">
                        <a:defRPr sz="1350" kern="1200">
                          <a:solidFill>
                            <a:schemeClr val="dk1"/>
                          </a:solidFill>
                          <a:latin typeface="Arial Narrow"/>
                        </a:defRPr>
                      </a:lvl8pPr>
                      <a:lvl9pPr marL="2743200" algn="l" defTabSz="685800" rtl="0" eaLnBrk="1" latinLnBrk="0" hangingPunct="1">
                        <a:defRPr sz="1350" kern="1200">
                          <a:solidFill>
                            <a:schemeClr val="dk1"/>
                          </a:solidFill>
                          <a:latin typeface="Arial Narrow"/>
                        </a:defRPr>
                      </a:lvl9pPr>
                    </a:lstStyle>
                    <a:p>
                      <a:r>
                        <a:rPr lang="en-US" sz="2200" dirty="0" smtClean="0"/>
                        <a:t>    Identify</a:t>
                      </a:r>
                      <a:r>
                        <a:rPr lang="en-US" sz="2200" baseline="0" dirty="0" smtClean="0"/>
                        <a:t> research participants</a:t>
                      </a:r>
                      <a:endParaRPr lang="en-US" sz="2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8CE">
                        <a:tint val="20000"/>
                      </a:srgbClr>
                    </a:solidFill>
                  </a:tcPr>
                </a:tc>
                <a:extLst>
                  <a:ext uri="{0D108BD9-81ED-4DB2-BD59-A6C34878D82A}">
                    <a16:rowId xmlns:a16="http://schemas.microsoft.com/office/drawing/2014/main" val="1674814170"/>
                  </a:ext>
                </a:extLst>
              </a:tr>
              <a:tr h="370840">
                <a:tc>
                  <a:txBody>
                    <a:bodyPr/>
                    <a:lstStyle>
                      <a:lvl1pPr marL="0" algn="l" defTabSz="685800" rtl="0" eaLnBrk="1" latinLnBrk="0" hangingPunct="1">
                        <a:defRPr sz="1350" kern="1200">
                          <a:solidFill>
                            <a:schemeClr val="dk1"/>
                          </a:solidFill>
                          <a:latin typeface="Arial Narrow"/>
                        </a:defRPr>
                      </a:lvl1pPr>
                      <a:lvl2pPr marL="342900" algn="l" defTabSz="685800" rtl="0" eaLnBrk="1" latinLnBrk="0" hangingPunct="1">
                        <a:defRPr sz="1350" kern="1200">
                          <a:solidFill>
                            <a:schemeClr val="dk1"/>
                          </a:solidFill>
                          <a:latin typeface="Arial Narrow"/>
                        </a:defRPr>
                      </a:lvl2pPr>
                      <a:lvl3pPr marL="685800" algn="l" defTabSz="685800" rtl="0" eaLnBrk="1" latinLnBrk="0" hangingPunct="1">
                        <a:defRPr sz="1350" kern="1200">
                          <a:solidFill>
                            <a:schemeClr val="dk1"/>
                          </a:solidFill>
                          <a:latin typeface="Arial Narrow"/>
                        </a:defRPr>
                      </a:lvl3pPr>
                      <a:lvl4pPr marL="1028700" algn="l" defTabSz="685800" rtl="0" eaLnBrk="1" latinLnBrk="0" hangingPunct="1">
                        <a:defRPr sz="1350" kern="1200">
                          <a:solidFill>
                            <a:schemeClr val="dk1"/>
                          </a:solidFill>
                          <a:latin typeface="Arial Narrow"/>
                        </a:defRPr>
                      </a:lvl4pPr>
                      <a:lvl5pPr marL="1371600" algn="l" defTabSz="685800" rtl="0" eaLnBrk="1" latinLnBrk="0" hangingPunct="1">
                        <a:defRPr sz="1350" kern="1200">
                          <a:solidFill>
                            <a:schemeClr val="dk1"/>
                          </a:solidFill>
                          <a:latin typeface="Arial Narrow"/>
                        </a:defRPr>
                      </a:lvl5pPr>
                      <a:lvl6pPr marL="1714500" algn="l" defTabSz="685800" rtl="0" eaLnBrk="1" latinLnBrk="0" hangingPunct="1">
                        <a:defRPr sz="1350" kern="1200">
                          <a:solidFill>
                            <a:schemeClr val="dk1"/>
                          </a:solidFill>
                          <a:latin typeface="Arial Narrow"/>
                        </a:defRPr>
                      </a:lvl6pPr>
                      <a:lvl7pPr marL="2057400" algn="l" defTabSz="685800" rtl="0" eaLnBrk="1" latinLnBrk="0" hangingPunct="1">
                        <a:defRPr sz="1350" kern="1200">
                          <a:solidFill>
                            <a:schemeClr val="dk1"/>
                          </a:solidFill>
                          <a:latin typeface="Arial Narrow"/>
                        </a:defRPr>
                      </a:lvl7pPr>
                      <a:lvl8pPr marL="2400300" algn="l" defTabSz="685800" rtl="0" eaLnBrk="1" latinLnBrk="0" hangingPunct="1">
                        <a:defRPr sz="1350" kern="1200">
                          <a:solidFill>
                            <a:schemeClr val="dk1"/>
                          </a:solidFill>
                          <a:latin typeface="Arial Narrow"/>
                        </a:defRPr>
                      </a:lvl8pPr>
                      <a:lvl9pPr marL="2743200" algn="l" defTabSz="685800" rtl="0" eaLnBrk="1" latinLnBrk="0" hangingPunct="1">
                        <a:defRPr sz="1350" kern="1200">
                          <a:solidFill>
                            <a:schemeClr val="dk1"/>
                          </a:solidFill>
                          <a:latin typeface="Arial Narrow"/>
                        </a:defRPr>
                      </a:lvl9pPr>
                    </a:lstStyle>
                    <a:p>
                      <a:r>
                        <a:rPr lang="en-US" sz="2200" dirty="0" smtClean="0"/>
                        <a:t>   Identify</a:t>
                      </a:r>
                      <a:r>
                        <a:rPr lang="en-US" sz="2200" baseline="0" dirty="0" smtClean="0"/>
                        <a:t> groups of students eligible for     </a:t>
                      </a:r>
                    </a:p>
                    <a:p>
                      <a:r>
                        <a:rPr lang="en-US" sz="2200" baseline="0" dirty="0" smtClean="0"/>
                        <a:t>   awards</a:t>
                      </a:r>
                      <a:endParaRPr lang="en-US" sz="2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8CE">
                        <a:tint val="40000"/>
                      </a:srgbClr>
                    </a:solidFill>
                  </a:tcPr>
                </a:tc>
                <a:tc>
                  <a:txBody>
                    <a:bodyPr/>
                    <a:lstStyle>
                      <a:lvl1pPr marL="0" algn="l" defTabSz="685800" rtl="0" eaLnBrk="1" latinLnBrk="0" hangingPunct="1">
                        <a:defRPr sz="1350" kern="1200">
                          <a:solidFill>
                            <a:schemeClr val="dk1"/>
                          </a:solidFill>
                          <a:latin typeface="Arial Narrow"/>
                        </a:defRPr>
                      </a:lvl1pPr>
                      <a:lvl2pPr marL="342900" algn="l" defTabSz="685800" rtl="0" eaLnBrk="1" latinLnBrk="0" hangingPunct="1">
                        <a:defRPr sz="1350" kern="1200">
                          <a:solidFill>
                            <a:schemeClr val="dk1"/>
                          </a:solidFill>
                          <a:latin typeface="Arial Narrow"/>
                        </a:defRPr>
                      </a:lvl2pPr>
                      <a:lvl3pPr marL="685800" algn="l" defTabSz="685800" rtl="0" eaLnBrk="1" latinLnBrk="0" hangingPunct="1">
                        <a:defRPr sz="1350" kern="1200">
                          <a:solidFill>
                            <a:schemeClr val="dk1"/>
                          </a:solidFill>
                          <a:latin typeface="Arial Narrow"/>
                        </a:defRPr>
                      </a:lvl3pPr>
                      <a:lvl4pPr marL="1028700" algn="l" defTabSz="685800" rtl="0" eaLnBrk="1" latinLnBrk="0" hangingPunct="1">
                        <a:defRPr sz="1350" kern="1200">
                          <a:solidFill>
                            <a:schemeClr val="dk1"/>
                          </a:solidFill>
                          <a:latin typeface="Arial Narrow"/>
                        </a:defRPr>
                      </a:lvl4pPr>
                      <a:lvl5pPr marL="1371600" algn="l" defTabSz="685800" rtl="0" eaLnBrk="1" latinLnBrk="0" hangingPunct="1">
                        <a:defRPr sz="1350" kern="1200">
                          <a:solidFill>
                            <a:schemeClr val="dk1"/>
                          </a:solidFill>
                          <a:latin typeface="Arial Narrow"/>
                        </a:defRPr>
                      </a:lvl5pPr>
                      <a:lvl6pPr marL="1714500" algn="l" defTabSz="685800" rtl="0" eaLnBrk="1" latinLnBrk="0" hangingPunct="1">
                        <a:defRPr sz="1350" kern="1200">
                          <a:solidFill>
                            <a:schemeClr val="dk1"/>
                          </a:solidFill>
                          <a:latin typeface="Arial Narrow"/>
                        </a:defRPr>
                      </a:lvl6pPr>
                      <a:lvl7pPr marL="2057400" algn="l" defTabSz="685800" rtl="0" eaLnBrk="1" latinLnBrk="0" hangingPunct="1">
                        <a:defRPr sz="1350" kern="1200">
                          <a:solidFill>
                            <a:schemeClr val="dk1"/>
                          </a:solidFill>
                          <a:latin typeface="Arial Narrow"/>
                        </a:defRPr>
                      </a:lvl7pPr>
                      <a:lvl8pPr marL="2400300" algn="l" defTabSz="685800" rtl="0" eaLnBrk="1" latinLnBrk="0" hangingPunct="1">
                        <a:defRPr sz="1350" kern="1200">
                          <a:solidFill>
                            <a:schemeClr val="dk1"/>
                          </a:solidFill>
                          <a:latin typeface="Arial Narrow"/>
                        </a:defRPr>
                      </a:lvl8pPr>
                      <a:lvl9pPr marL="2743200" algn="l" defTabSz="685800" rtl="0" eaLnBrk="1" latinLnBrk="0" hangingPunct="1">
                        <a:defRPr sz="1350" kern="1200">
                          <a:solidFill>
                            <a:schemeClr val="dk1"/>
                          </a:solidFill>
                          <a:latin typeface="Arial Narrow"/>
                        </a:defRPr>
                      </a:lvl9pPr>
                    </a:lstStyle>
                    <a:p>
                      <a:r>
                        <a:rPr lang="en-US" sz="2200" dirty="0" smtClean="0"/>
                        <a:t>    Satisfy your curiosity about a student</a:t>
                      </a:r>
                      <a:endParaRPr lang="en-US" sz="2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8CE">
                        <a:tint val="40000"/>
                      </a:srgbClr>
                    </a:solidFill>
                  </a:tcPr>
                </a:tc>
                <a:extLst>
                  <a:ext uri="{0D108BD9-81ED-4DB2-BD59-A6C34878D82A}">
                    <a16:rowId xmlns:a16="http://schemas.microsoft.com/office/drawing/2014/main" val="115503271"/>
                  </a:ext>
                </a:extLst>
              </a:tr>
            </a:tbl>
          </a:graphicData>
        </a:graphic>
      </p:graphicFrame>
      <p:pic>
        <p:nvPicPr>
          <p:cNvPr id="14" name="Picture 7" descr="checkmark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86" y="2770767"/>
            <a:ext cx="279027" cy="2790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heckmark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30" y="3206950"/>
            <a:ext cx="279027" cy="2790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heckmark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626267"/>
            <a:ext cx="279027" cy="2790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x mar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823" y="2770767"/>
            <a:ext cx="287455" cy="2874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x mar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823" y="3206950"/>
            <a:ext cx="287455" cy="28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x mar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823" y="3639641"/>
            <a:ext cx="287455" cy="287455"/>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a:spLocks noGrp="1"/>
          </p:cNvSpPr>
          <p:nvPr>
            <p:ph type="title"/>
          </p:nvPr>
        </p:nvSpPr>
        <p:spPr>
          <a:xfrm>
            <a:off x="214009" y="384048"/>
            <a:ext cx="8806774" cy="883968"/>
          </a:xfrm>
        </p:spPr>
        <p:txBody>
          <a:bodyPr/>
          <a:lstStyle/>
          <a:p>
            <a:r>
              <a:rPr lang="en-US" sz="3500" dirty="0"/>
              <a:t>Navigate Platform </a:t>
            </a:r>
            <a:r>
              <a:rPr lang="en-US" sz="3500" dirty="0" smtClean="0"/>
              <a:t>– What goes out</a:t>
            </a:r>
            <a:endParaRPr lang="en-US" sz="3500" dirty="0"/>
          </a:p>
        </p:txBody>
      </p:sp>
    </p:spTree>
    <p:extLst>
      <p:ext uri="{BB962C8B-B14F-4D97-AF65-F5344CB8AC3E}">
        <p14:creationId xmlns:p14="http://schemas.microsoft.com/office/powerpoint/2010/main" val="317645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Othot</a:t>
            </a:r>
            <a:r>
              <a:rPr lang="en-US" sz="4000" dirty="0"/>
              <a:t> Platform</a:t>
            </a:r>
          </a:p>
        </p:txBody>
      </p:sp>
      <p:sp>
        <p:nvSpPr>
          <p:cNvPr id="3" name="Content Placeholder 2"/>
          <p:cNvSpPr>
            <a:spLocks noGrp="1"/>
          </p:cNvSpPr>
          <p:nvPr>
            <p:ph idx="1"/>
          </p:nvPr>
        </p:nvSpPr>
        <p:spPr>
          <a:xfrm>
            <a:off x="628650" y="1199745"/>
            <a:ext cx="7886700" cy="3432978"/>
          </a:xfrm>
        </p:spPr>
        <p:txBody>
          <a:bodyPr/>
          <a:lstStyle/>
          <a:p>
            <a:pPr>
              <a:spcBef>
                <a:spcPts val="600"/>
              </a:spcBef>
              <a:spcAft>
                <a:spcPts val="600"/>
              </a:spcAft>
            </a:pPr>
            <a:r>
              <a:rPr lang="en-US" sz="2800" dirty="0">
                <a:latin typeface="Arial" panose="020B0604020202020204" pitchFamily="34" charset="0"/>
                <a:cs typeface="Arial" panose="020B0604020202020204" pitchFamily="34" charset="0"/>
              </a:rPr>
              <a:t>Predictive Analytics around “High Impact Questions” (HIQs)</a:t>
            </a:r>
          </a:p>
          <a:p>
            <a:pPr marL="857250" lvl="1" indent="-457200">
              <a:spcBef>
                <a:spcPts val="600"/>
              </a:spcBef>
              <a:spcAft>
                <a:spcPts val="6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Retained through the current year/term</a:t>
            </a:r>
          </a:p>
          <a:p>
            <a:pPr marL="857250" lvl="1" indent="-457200">
              <a:spcBef>
                <a:spcPts val="600"/>
              </a:spcBef>
              <a:spcAft>
                <a:spcPts val="6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Graduate within six years</a:t>
            </a:r>
          </a:p>
          <a:p>
            <a:pPr marL="857250" lvl="1" indent="-457200">
              <a:spcBef>
                <a:spcPts val="600"/>
              </a:spcBef>
              <a:spcAft>
                <a:spcPts val="6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Post-graduation placement</a:t>
            </a:r>
          </a:p>
          <a:p>
            <a:pPr>
              <a:spcBef>
                <a:spcPts val="600"/>
              </a:spcBef>
              <a:spcAft>
                <a:spcPts val="600"/>
              </a:spcAft>
            </a:pPr>
            <a:r>
              <a:rPr lang="en-US" sz="2800" dirty="0">
                <a:latin typeface="Arial" panose="020B0604020202020204" pitchFamily="34" charset="0"/>
                <a:cs typeface="Arial" panose="020B0604020202020204" pitchFamily="34" charset="0"/>
              </a:rPr>
              <a:t>Information shared with advisors, not </a:t>
            </a:r>
            <a:r>
              <a:rPr lang="en-US" sz="2800" dirty="0" smtClean="0">
                <a:latin typeface="Arial" panose="020B0604020202020204" pitchFamily="34" charset="0"/>
                <a:cs typeface="Arial" panose="020B0604020202020204" pitchFamily="34" charset="0"/>
              </a:rPr>
              <a:t>students</a:t>
            </a:r>
            <a:endParaRPr lang="en-US" sz="2800" dirty="0">
              <a:latin typeface="Arial" panose="020B0604020202020204" pitchFamily="34" charset="0"/>
              <a:cs typeface="Arial" panose="020B0604020202020204" pitchFamily="34" charset="0"/>
            </a:endParaRPr>
          </a:p>
          <a:p>
            <a:pPr>
              <a:spcBef>
                <a:spcPts val="600"/>
              </a:spcBef>
              <a:spcAft>
                <a:spcPts val="600"/>
              </a:spcAft>
            </a:pPr>
            <a:r>
              <a:rPr lang="en-US" sz="2800" dirty="0" smtClean="0">
                <a:latin typeface="Arial" panose="020B0604020202020204" pitchFamily="34" charset="0"/>
                <a:cs typeface="Arial" panose="020B0604020202020204" pitchFamily="34" charset="0"/>
              </a:rPr>
              <a:t>Broadly released only after thorough vetting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513" y="217293"/>
            <a:ext cx="2352675" cy="733425"/>
          </a:xfrm>
          <a:prstGeom prst="rect">
            <a:avLst/>
          </a:prstGeom>
        </p:spPr>
      </p:pic>
    </p:spTree>
    <p:extLst>
      <p:ext uri="{BB962C8B-B14F-4D97-AF65-F5344CB8AC3E}">
        <p14:creationId xmlns:p14="http://schemas.microsoft.com/office/powerpoint/2010/main" val="320097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Othot</a:t>
            </a:r>
            <a:r>
              <a:rPr lang="en-US" sz="4000" dirty="0" smtClean="0"/>
              <a:t> Platform</a:t>
            </a:r>
            <a:endParaRPr lang="en-US" sz="4000" dirty="0"/>
          </a:p>
        </p:txBody>
      </p:sp>
      <p:sp>
        <p:nvSpPr>
          <p:cNvPr id="3" name="Content Placeholder 2"/>
          <p:cNvSpPr>
            <a:spLocks noGrp="1"/>
          </p:cNvSpPr>
          <p:nvPr>
            <p:ph idx="1"/>
          </p:nvPr>
        </p:nvSpPr>
        <p:spPr>
          <a:xfrm>
            <a:off x="628650" y="1199745"/>
            <a:ext cx="7886700" cy="3432978"/>
          </a:xfrm>
        </p:spPr>
        <p:txBody>
          <a:bodyPr/>
          <a:lstStyle/>
          <a:p>
            <a:pPr>
              <a:spcBef>
                <a:spcPts val="1200"/>
              </a:spcBef>
              <a:spcAft>
                <a:spcPts val="1200"/>
              </a:spcAft>
            </a:pPr>
            <a:r>
              <a:rPr lang="en-US" sz="2800" dirty="0" smtClean="0">
                <a:latin typeface="Arial" panose="020B0604020202020204" pitchFamily="34" charset="0"/>
                <a:cs typeface="Arial" panose="020B0604020202020204" pitchFamily="34" charset="0"/>
              </a:rPr>
              <a:t>Worked with student committee to develop an opt-out process and communication plan</a:t>
            </a:r>
          </a:p>
          <a:p>
            <a:pPr>
              <a:spcBef>
                <a:spcPts val="1200"/>
              </a:spcBef>
              <a:spcAft>
                <a:spcPts val="1200"/>
              </a:spcAft>
            </a:pPr>
            <a:r>
              <a:rPr lang="en-US" sz="2800" dirty="0" smtClean="0">
                <a:latin typeface="Arial" panose="020B0604020202020204" pitchFamily="34" charset="0"/>
                <a:cs typeface="Arial" panose="020B0604020202020204" pitchFamily="34" charset="0"/>
              </a:rPr>
              <a:t>Working with student committee and pilot group of advisors on how to communicate results of models to students</a:t>
            </a:r>
          </a:p>
          <a:p>
            <a:pPr>
              <a:spcBef>
                <a:spcPts val="1200"/>
              </a:spcBef>
              <a:spcAft>
                <a:spcPts val="1200"/>
              </a:spcAft>
            </a:pPr>
            <a:r>
              <a:rPr lang="en-US" sz="2800" dirty="0" smtClean="0">
                <a:latin typeface="Arial" panose="020B0604020202020204" pitchFamily="34" charset="0"/>
                <a:cs typeface="Arial" panose="020B0604020202020204" pitchFamily="34" charset="0"/>
              </a:rPr>
              <a:t>Next HIQ will focus on student engagement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513" y="217293"/>
            <a:ext cx="2352675" cy="733425"/>
          </a:xfrm>
          <a:prstGeom prst="rect">
            <a:avLst/>
          </a:prstGeom>
        </p:spPr>
      </p:pic>
    </p:spTree>
    <p:extLst>
      <p:ext uri="{BB962C8B-B14F-4D97-AF65-F5344CB8AC3E}">
        <p14:creationId xmlns:p14="http://schemas.microsoft.com/office/powerpoint/2010/main" val="13195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404" y="142021"/>
            <a:ext cx="6595759" cy="883968"/>
          </a:xfrm>
        </p:spPr>
        <p:txBody>
          <a:bodyPr/>
          <a:lstStyle/>
          <a:p>
            <a:r>
              <a:rPr lang="en-US" sz="4000" dirty="0"/>
              <a:t>Recommendation Engine</a:t>
            </a:r>
          </a:p>
        </p:txBody>
      </p:sp>
      <p:sp>
        <p:nvSpPr>
          <p:cNvPr id="3" name="Content Placeholder 2"/>
          <p:cNvSpPr>
            <a:spLocks noGrp="1"/>
          </p:cNvSpPr>
          <p:nvPr>
            <p:ph idx="1"/>
          </p:nvPr>
        </p:nvSpPr>
        <p:spPr>
          <a:xfrm>
            <a:off x="628650" y="1472119"/>
            <a:ext cx="7886700" cy="3160604"/>
          </a:xfrm>
        </p:spPr>
        <p:txBody>
          <a:bodyPr/>
          <a:lstStyle/>
          <a:p>
            <a:pPr>
              <a:spcBef>
                <a:spcPts val="600"/>
              </a:spcBef>
              <a:spcAft>
                <a:spcPts val="600"/>
              </a:spcAft>
            </a:pPr>
            <a:r>
              <a:rPr lang="en-US" sz="3200" dirty="0">
                <a:latin typeface="Arial" panose="020B0604020202020204" pitchFamily="34" charset="0"/>
                <a:cs typeface="Arial" panose="020B0604020202020204" pitchFamily="34" charset="0"/>
              </a:rPr>
              <a:t>Recommends Non-Academic Activities</a:t>
            </a:r>
          </a:p>
          <a:p>
            <a:pPr lvl="1">
              <a:spcBef>
                <a:spcPts val="600"/>
              </a:spcBef>
              <a:spcAft>
                <a:spcPts val="600"/>
              </a:spcAft>
              <a:buFont typeface="Wingdings" panose="05000000000000000000" pitchFamily="2" charset="2"/>
              <a:buChar char="Ø"/>
            </a:pPr>
            <a:r>
              <a:rPr lang="en-US" sz="3000" dirty="0">
                <a:solidFill>
                  <a:schemeClr val="tx2"/>
                </a:solidFill>
                <a:latin typeface="Arial" panose="020B0604020202020204" pitchFamily="34" charset="0"/>
                <a:cs typeface="Arial" panose="020B0604020202020204" pitchFamily="34" charset="0"/>
              </a:rPr>
              <a:t>Study Abroad</a:t>
            </a:r>
          </a:p>
          <a:p>
            <a:pPr lvl="1">
              <a:spcBef>
                <a:spcPts val="600"/>
              </a:spcBef>
              <a:spcAft>
                <a:spcPts val="600"/>
              </a:spcAft>
              <a:buFont typeface="Wingdings" panose="05000000000000000000" pitchFamily="2" charset="2"/>
              <a:buChar char="Ø"/>
            </a:pPr>
            <a:r>
              <a:rPr lang="en-US" sz="3000" dirty="0">
                <a:solidFill>
                  <a:schemeClr val="tx2"/>
                </a:solidFill>
                <a:latin typeface="Arial" panose="020B0604020202020204" pitchFamily="34" charset="0"/>
                <a:cs typeface="Arial" panose="020B0604020202020204" pitchFamily="34" charset="0"/>
              </a:rPr>
              <a:t>Outside the Classroom Curriculum</a:t>
            </a:r>
          </a:p>
          <a:p>
            <a:pPr>
              <a:spcBef>
                <a:spcPts val="600"/>
              </a:spcBef>
              <a:spcAft>
                <a:spcPts val="600"/>
              </a:spcAft>
            </a:pPr>
            <a:r>
              <a:rPr lang="en-US" sz="3200" dirty="0">
                <a:latin typeface="Arial" panose="020B0604020202020204" pitchFamily="34" charset="0"/>
                <a:cs typeface="Arial" panose="020B0604020202020204" pitchFamily="34" charset="0"/>
              </a:rPr>
              <a:t>Recommendations not shared directly with </a:t>
            </a:r>
            <a:r>
              <a:rPr lang="en-US" sz="3200" dirty="0" smtClean="0">
                <a:latin typeface="Arial" panose="020B0604020202020204" pitchFamily="34" charset="0"/>
                <a:cs typeface="Arial" panose="020B0604020202020204" pitchFamily="34" charset="0"/>
              </a:rPr>
              <a:t>students</a:t>
            </a:r>
            <a:endParaRPr lang="en-US"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513" y="217293"/>
            <a:ext cx="2352675" cy="733425"/>
          </a:xfrm>
          <a:prstGeom prst="rect">
            <a:avLst/>
          </a:prstGeom>
        </p:spPr>
      </p:pic>
    </p:spTree>
    <p:extLst>
      <p:ext uri="{BB962C8B-B14F-4D97-AF65-F5344CB8AC3E}">
        <p14:creationId xmlns:p14="http://schemas.microsoft.com/office/powerpoint/2010/main" val="33787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Implementation</a:t>
            </a:r>
          </a:p>
        </p:txBody>
      </p:sp>
      <p:sp>
        <p:nvSpPr>
          <p:cNvPr id="3" name="Content Placeholder 2"/>
          <p:cNvSpPr>
            <a:spLocks noGrp="1"/>
          </p:cNvSpPr>
          <p:nvPr>
            <p:ph idx="1"/>
          </p:nvPr>
        </p:nvSpPr>
        <p:spPr>
          <a:xfrm>
            <a:off x="628650" y="1369219"/>
            <a:ext cx="5026363" cy="1945644"/>
          </a:xfrm>
        </p:spPr>
        <p:txBody>
          <a:bodyPr/>
          <a:lstStyle/>
          <a:p>
            <a:pPr>
              <a:spcBef>
                <a:spcPts val="1200"/>
              </a:spcBef>
              <a:spcAft>
                <a:spcPts val="1200"/>
              </a:spcAft>
            </a:pPr>
            <a:r>
              <a:rPr lang="en-US" sz="3200" dirty="0" smtClean="0">
                <a:latin typeface="Arial" panose="020B0604020202020204" pitchFamily="34" charset="0"/>
                <a:cs typeface="Arial" panose="020B0604020202020204" pitchFamily="34" charset="0"/>
              </a:rPr>
              <a:t>Where </a:t>
            </a:r>
            <a:r>
              <a:rPr lang="en-US" sz="3200" dirty="0">
                <a:latin typeface="Arial" panose="020B0604020202020204" pitchFamily="34" charset="0"/>
                <a:cs typeface="Arial" panose="020B0604020202020204" pitchFamily="34" charset="0"/>
              </a:rPr>
              <a:t>we have been</a:t>
            </a:r>
          </a:p>
          <a:p>
            <a:pPr>
              <a:spcBef>
                <a:spcPts val="1200"/>
              </a:spcBef>
              <a:spcAft>
                <a:spcPts val="1200"/>
              </a:spcAft>
            </a:pPr>
            <a:r>
              <a:rPr lang="en-US" sz="3200" dirty="0">
                <a:latin typeface="Arial" panose="020B0604020202020204" pitchFamily="34" charset="0"/>
                <a:cs typeface="Arial" panose="020B0604020202020204" pitchFamily="34" charset="0"/>
              </a:rPr>
              <a:t>Where we are </a:t>
            </a:r>
            <a:r>
              <a:rPr lang="en-US" sz="3200" dirty="0" smtClean="0">
                <a:latin typeface="Arial" panose="020B0604020202020204" pitchFamily="34" charset="0"/>
                <a:cs typeface="Arial" panose="020B0604020202020204" pitchFamily="34" charset="0"/>
              </a:rPr>
              <a:t>going</a:t>
            </a: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515" y="567202"/>
            <a:ext cx="2139312" cy="2422934"/>
          </a:xfrm>
          <a:prstGeom prst="rect">
            <a:avLst/>
          </a:prstGeom>
        </p:spPr>
      </p:pic>
      <p:graphicFrame>
        <p:nvGraphicFramePr>
          <p:cNvPr id="6" name="Diagram 5"/>
          <p:cNvGraphicFramePr/>
          <p:nvPr>
            <p:extLst>
              <p:ext uri="{D42A27DB-BD31-4B8C-83A1-F6EECF244321}">
                <p14:modId xmlns:p14="http://schemas.microsoft.com/office/powerpoint/2010/main" val="151427244"/>
              </p:ext>
            </p:extLst>
          </p:nvPr>
        </p:nvGraphicFramePr>
        <p:xfrm>
          <a:off x="1043152" y="2289321"/>
          <a:ext cx="6096000" cy="3019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7220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136187" y="-89855"/>
          <a:ext cx="8780834" cy="1075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36187" y="803915"/>
            <a:ext cx="1657762" cy="1384995"/>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1</a:t>
            </a:r>
            <a:r>
              <a:rPr lang="en-US" sz="1200" baseline="30000" dirty="0" smtClean="0">
                <a:solidFill>
                  <a:srgbClr val="FFC000"/>
                </a:solidFill>
              </a:rPr>
              <a:t>st</a:t>
            </a:r>
            <a:r>
              <a:rPr lang="en-US" sz="1200" dirty="0" smtClean="0">
                <a:solidFill>
                  <a:srgbClr val="FFC000"/>
                </a:solidFill>
              </a:rPr>
              <a:t> year Engineering</a:t>
            </a:r>
          </a:p>
          <a:p>
            <a:pPr marL="111125" indent="-111125">
              <a:buFont typeface="Arial" panose="020B0604020202020204" pitchFamily="34" charset="0"/>
              <a:buChar char="•"/>
            </a:pPr>
            <a:r>
              <a:rPr lang="en-US" sz="1200" dirty="0" smtClean="0">
                <a:solidFill>
                  <a:srgbClr val="FFC000"/>
                </a:solidFill>
              </a:rPr>
              <a:t>All UG in Nursing</a:t>
            </a:r>
          </a:p>
          <a:p>
            <a:pPr marL="111125" indent="-111125">
              <a:buFont typeface="Arial" panose="020B0604020202020204" pitchFamily="34" charset="0"/>
              <a:buChar char="•"/>
            </a:pPr>
            <a:r>
              <a:rPr lang="en-US" sz="1200" dirty="0" smtClean="0">
                <a:solidFill>
                  <a:srgbClr val="FFC000"/>
                </a:solidFill>
              </a:rPr>
              <a:t>All UG in SCI</a:t>
            </a:r>
          </a:p>
          <a:p>
            <a:pPr marL="111125" indent="-111125">
              <a:buFont typeface="Arial" panose="020B0604020202020204" pitchFamily="34" charset="0"/>
              <a:buChar char="•"/>
            </a:pPr>
            <a:r>
              <a:rPr lang="en-US" sz="1200" dirty="0" smtClean="0"/>
              <a:t>ASSSA</a:t>
            </a:r>
          </a:p>
          <a:p>
            <a:pPr marL="111125" indent="-111125">
              <a:buFont typeface="Arial" panose="020B0604020202020204" pitchFamily="34" charset="0"/>
              <a:buChar char="•"/>
            </a:pPr>
            <a:r>
              <a:rPr lang="en-US" sz="1200" dirty="0" smtClean="0"/>
              <a:t>Residence Life</a:t>
            </a:r>
          </a:p>
          <a:p>
            <a:pPr marL="111125" indent="-111125">
              <a:buFont typeface="Arial" panose="020B0604020202020204" pitchFamily="34" charset="0"/>
              <a:buChar char="•"/>
            </a:pPr>
            <a:r>
              <a:rPr lang="en-US" sz="1200" dirty="0" smtClean="0">
                <a:solidFill>
                  <a:schemeClr val="accent6">
                    <a:lumMod val="20000"/>
                    <a:lumOff val="80000"/>
                  </a:schemeClr>
                </a:solidFill>
              </a:rPr>
              <a:t>Tutoring in Nursing</a:t>
            </a:r>
          </a:p>
          <a:p>
            <a:pPr marL="285750" indent="-285750">
              <a:buFont typeface="Arial" panose="020B0604020202020204" pitchFamily="34" charset="0"/>
              <a:buChar char="•"/>
            </a:pPr>
            <a:endParaRPr lang="en-US" sz="1200" dirty="0"/>
          </a:p>
        </p:txBody>
      </p:sp>
      <p:pic>
        <p:nvPicPr>
          <p:cNvPr id="11" name="Picture 10" descr="cid:D71DD9C9CCF4164797EE655A5F822ADE@namprd04.prod.outlook.com"/>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7380051" y="4500663"/>
            <a:ext cx="1707204" cy="586120"/>
          </a:xfrm>
          <a:prstGeom prst="rect">
            <a:avLst/>
          </a:prstGeom>
          <a:noFill/>
          <a:ln>
            <a:noFill/>
          </a:ln>
        </p:spPr>
      </p:pic>
      <p:sp>
        <p:nvSpPr>
          <p:cNvPr id="3" name="TextBox 2"/>
          <p:cNvSpPr txBox="1"/>
          <p:nvPr/>
        </p:nvSpPr>
        <p:spPr>
          <a:xfrm>
            <a:off x="136187" y="3442973"/>
            <a:ext cx="1542342" cy="1200329"/>
          </a:xfrm>
          <a:prstGeom prst="rect">
            <a:avLst/>
          </a:prstGeom>
          <a:noFill/>
          <a:ln>
            <a:solidFill>
              <a:schemeClr val="tx1"/>
            </a:solidFill>
          </a:ln>
        </p:spPr>
        <p:txBody>
          <a:bodyPr wrap="square" rtlCol="0">
            <a:spAutoFit/>
          </a:bodyPr>
          <a:lstStyle/>
          <a:p>
            <a:pPr algn="ctr"/>
            <a:r>
              <a:rPr lang="en-US" sz="1200" u="sng" dirty="0" smtClean="0">
                <a:effectLst>
                  <a:outerShdw blurRad="38100" dist="38100" dir="2700000" algn="tl">
                    <a:srgbClr val="000000">
                      <a:alpha val="43137"/>
                    </a:srgbClr>
                  </a:outerShdw>
                </a:effectLst>
              </a:rPr>
              <a:t>Color Key</a:t>
            </a:r>
          </a:p>
          <a:p>
            <a:pPr algn="ctr"/>
            <a:r>
              <a:rPr lang="en-US" sz="1200" dirty="0" smtClean="0">
                <a:solidFill>
                  <a:srgbClr val="FFC000"/>
                </a:solidFill>
              </a:rPr>
              <a:t>Primary Academic Advising Unit</a:t>
            </a:r>
          </a:p>
          <a:p>
            <a:pPr algn="ctr"/>
            <a:r>
              <a:rPr lang="en-US" sz="1200" dirty="0" smtClean="0"/>
              <a:t>Support Unit</a:t>
            </a:r>
          </a:p>
          <a:p>
            <a:pPr algn="ctr"/>
            <a:r>
              <a:rPr lang="en-US" sz="1200" dirty="0" smtClean="0">
                <a:solidFill>
                  <a:schemeClr val="accent6">
                    <a:lumMod val="20000"/>
                    <a:lumOff val="80000"/>
                  </a:schemeClr>
                </a:solidFill>
              </a:rPr>
              <a:t>Tutoring</a:t>
            </a:r>
            <a:endParaRPr lang="en-US" sz="1200" dirty="0" smtClean="0"/>
          </a:p>
          <a:p>
            <a:pPr algn="ctr"/>
            <a:endParaRPr lang="en-US" sz="1200" dirty="0" smtClean="0"/>
          </a:p>
        </p:txBody>
      </p:sp>
    </p:spTree>
    <p:extLst>
      <p:ext uri="{BB962C8B-B14F-4D97-AF65-F5344CB8AC3E}">
        <p14:creationId xmlns:p14="http://schemas.microsoft.com/office/powerpoint/2010/main" val="1950253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r>
              <a:rPr lang="en-US" sz="4000" dirty="0" smtClean="0"/>
              <a:t>Outline </a:t>
            </a:r>
            <a:endParaRPr lang="en-US" sz="4000" dirty="0"/>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628650" y="1128409"/>
            <a:ext cx="7886700" cy="3504314"/>
          </a:xfrm>
        </p:spPr>
        <p:txBody>
          <a:bodyPr/>
          <a:lstStyle/>
          <a:p>
            <a:pPr>
              <a:spcBef>
                <a:spcPts val="900"/>
              </a:spcBef>
              <a:spcAft>
                <a:spcPts val="900"/>
              </a:spcAft>
            </a:pPr>
            <a:r>
              <a:rPr lang="en-US" sz="3600" dirty="0" smtClean="0">
                <a:latin typeface="Arial" panose="020B0604020202020204" pitchFamily="34" charset="0"/>
                <a:cs typeface="Arial" panose="020B0604020202020204" pitchFamily="34" charset="0"/>
              </a:rPr>
              <a:t>What is Pathways? Why Pathways? </a:t>
            </a:r>
          </a:p>
          <a:p>
            <a:pPr>
              <a:spcBef>
                <a:spcPts val="900"/>
              </a:spcBef>
              <a:spcAft>
                <a:spcPts val="900"/>
              </a:spcAft>
            </a:pPr>
            <a:r>
              <a:rPr lang="en-US" sz="3600" dirty="0" smtClean="0">
                <a:latin typeface="Arial" panose="020B0604020202020204" pitchFamily="34" charset="0"/>
                <a:cs typeface="Arial" panose="020B0604020202020204" pitchFamily="34" charset="0"/>
              </a:rPr>
              <a:t>Components of Pathways</a:t>
            </a:r>
          </a:p>
          <a:p>
            <a:pPr>
              <a:spcBef>
                <a:spcPts val="900"/>
              </a:spcBef>
              <a:spcAft>
                <a:spcPts val="900"/>
              </a:spcAft>
            </a:pPr>
            <a:r>
              <a:rPr lang="en-US" sz="3600" dirty="0" smtClean="0">
                <a:latin typeface="Arial" panose="020B0604020202020204" pitchFamily="34" charset="0"/>
                <a:cs typeface="Arial" panose="020B0604020202020204" pitchFamily="34" charset="0"/>
              </a:rPr>
              <a:t>Implementation Timeline</a:t>
            </a:r>
          </a:p>
          <a:p>
            <a:pPr>
              <a:spcBef>
                <a:spcPts val="900"/>
              </a:spcBef>
              <a:spcAft>
                <a:spcPts val="900"/>
              </a:spcAft>
            </a:pPr>
            <a:r>
              <a:rPr lang="en-US" sz="3600" dirty="0" smtClean="0">
                <a:latin typeface="Arial" panose="020B0604020202020204" pitchFamily="34" charset="0"/>
                <a:cs typeface="Arial" panose="020B0604020202020204" pitchFamily="34" charset="0"/>
              </a:rPr>
              <a:t>Questions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7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Year 1 Success </a:t>
            </a:r>
            <a:r>
              <a:rPr lang="en-US" sz="4000" dirty="0" smtClean="0"/>
              <a:t>Story!</a:t>
            </a:r>
            <a:endParaRPr lang="en-US" sz="4000" dirty="0"/>
          </a:p>
        </p:txBody>
      </p:sp>
      <p:sp>
        <p:nvSpPr>
          <p:cNvPr id="3" name="Content Placeholder 2"/>
          <p:cNvSpPr>
            <a:spLocks noGrp="1"/>
          </p:cNvSpPr>
          <p:nvPr>
            <p:ph idx="1"/>
          </p:nvPr>
        </p:nvSpPr>
        <p:spPr>
          <a:xfrm>
            <a:off x="2466416" y="1219200"/>
            <a:ext cx="6197972" cy="3413523"/>
          </a:xfrm>
        </p:spPr>
        <p:txBody>
          <a:bodyPr/>
          <a:lstStyle/>
          <a:p>
            <a:pPr marL="0" indent="0">
              <a:buNone/>
            </a:pPr>
            <a:r>
              <a:rPr lang="en-US" sz="2000" i="1" dirty="0" smtClean="0"/>
              <a:t>“</a:t>
            </a:r>
            <a:r>
              <a:rPr lang="en-US" sz="2000" dirty="0"/>
              <a:t>In general, the Pathways software has definitely helped me as an advisor to stay organized and document the interactions I have had with my students. After a large number of students were added to my advising case load, I was able to use the notes the previous advisor entered in Pathways to become informed about the students. Also, the software gave my students the autonomy—and the responsibility—to schedule an appointment with me when they needed me. This gave the students a chance to learn when they needed me, but also know that there was someone there to help</a:t>
            </a:r>
            <a:r>
              <a:rPr lang="en-US" sz="2000" i="1" dirty="0" smtClean="0"/>
              <a:t>.”</a:t>
            </a:r>
            <a:endParaRPr lang="en-US" sz="2000" i="1" dirty="0"/>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13" y="1219200"/>
            <a:ext cx="1562100" cy="1562100"/>
          </a:xfrm>
          <a:prstGeom prst="rect">
            <a:avLst/>
          </a:prstGeom>
        </p:spPr>
      </p:pic>
      <p:sp>
        <p:nvSpPr>
          <p:cNvPr id="5" name="TextBox 4"/>
          <p:cNvSpPr txBox="1"/>
          <p:nvPr/>
        </p:nvSpPr>
        <p:spPr>
          <a:xfrm>
            <a:off x="479613" y="3048571"/>
            <a:ext cx="1837765" cy="1452283"/>
          </a:xfrm>
          <a:prstGeom prst="rect">
            <a:avLst/>
          </a:prstGeom>
        </p:spPr>
        <p:txBody>
          <a:bodyPr vert="horz" wrap="square" lIns="91440" tIns="45720" rIns="91440" bIns="45720" rtlCol="0">
            <a:normAutofit/>
          </a:bodyPr>
          <a:lstStyle/>
          <a:p>
            <a:r>
              <a:rPr lang="en-US" sz="1600" i="1" dirty="0">
                <a:cs typeface="Arial" panose="020B0604020202020204" pitchFamily="34" charset="0"/>
              </a:rPr>
              <a:t>Devin Kiska, Academic Advisor in the Swanson School of </a:t>
            </a:r>
            <a:r>
              <a:rPr lang="en-US" sz="1600" i="1" dirty="0" smtClean="0">
                <a:cs typeface="Arial" panose="020B0604020202020204" pitchFamily="34" charset="0"/>
              </a:rPr>
              <a:t>Engineering</a:t>
            </a:r>
            <a:endParaRPr lang="en-US" sz="1600" i="1" dirty="0">
              <a:cs typeface="Arial" panose="020B0604020202020204" pitchFamily="34" charset="0"/>
            </a:endParaRPr>
          </a:p>
        </p:txBody>
      </p:sp>
    </p:spTree>
    <p:extLst>
      <p:ext uri="{BB962C8B-B14F-4D97-AF65-F5344CB8AC3E}">
        <p14:creationId xmlns:p14="http://schemas.microsoft.com/office/powerpoint/2010/main" val="2070620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136187" y="-89855"/>
          <a:ext cx="8780834" cy="1075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36187" y="803915"/>
            <a:ext cx="1657762" cy="1384995"/>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1</a:t>
            </a:r>
            <a:r>
              <a:rPr lang="en-US" sz="1200" baseline="30000" dirty="0" smtClean="0">
                <a:solidFill>
                  <a:srgbClr val="FFC000"/>
                </a:solidFill>
              </a:rPr>
              <a:t>st</a:t>
            </a:r>
            <a:r>
              <a:rPr lang="en-US" sz="1200" dirty="0" smtClean="0">
                <a:solidFill>
                  <a:srgbClr val="FFC000"/>
                </a:solidFill>
              </a:rPr>
              <a:t> year Engineering</a:t>
            </a:r>
          </a:p>
          <a:p>
            <a:pPr marL="111125" indent="-111125">
              <a:buFont typeface="Arial" panose="020B0604020202020204" pitchFamily="34" charset="0"/>
              <a:buChar char="•"/>
            </a:pPr>
            <a:r>
              <a:rPr lang="en-US" sz="1200" dirty="0" smtClean="0">
                <a:solidFill>
                  <a:srgbClr val="FFC000"/>
                </a:solidFill>
              </a:rPr>
              <a:t>All UG in Nursing</a:t>
            </a:r>
          </a:p>
          <a:p>
            <a:pPr marL="111125" indent="-111125">
              <a:buFont typeface="Arial" panose="020B0604020202020204" pitchFamily="34" charset="0"/>
              <a:buChar char="•"/>
            </a:pPr>
            <a:r>
              <a:rPr lang="en-US" sz="1200" dirty="0" smtClean="0">
                <a:solidFill>
                  <a:srgbClr val="FFC000"/>
                </a:solidFill>
              </a:rPr>
              <a:t>All UG in SCI</a:t>
            </a:r>
          </a:p>
          <a:p>
            <a:pPr marL="111125" indent="-111125">
              <a:buFont typeface="Arial" panose="020B0604020202020204" pitchFamily="34" charset="0"/>
              <a:buChar char="•"/>
            </a:pPr>
            <a:r>
              <a:rPr lang="en-US" sz="1200" dirty="0" smtClean="0"/>
              <a:t>ASSSA</a:t>
            </a:r>
          </a:p>
          <a:p>
            <a:pPr marL="111125" indent="-111125">
              <a:buFont typeface="Arial" panose="020B0604020202020204" pitchFamily="34" charset="0"/>
              <a:buChar char="•"/>
            </a:pPr>
            <a:r>
              <a:rPr lang="en-US" sz="1200" dirty="0" smtClean="0"/>
              <a:t>Residence Life</a:t>
            </a:r>
          </a:p>
          <a:p>
            <a:pPr marL="111125" indent="-111125">
              <a:buFont typeface="Arial" panose="020B0604020202020204" pitchFamily="34" charset="0"/>
              <a:buChar char="•"/>
            </a:pPr>
            <a:r>
              <a:rPr lang="en-US" sz="1200" dirty="0" smtClean="0">
                <a:solidFill>
                  <a:schemeClr val="accent6">
                    <a:lumMod val="20000"/>
                    <a:lumOff val="80000"/>
                  </a:schemeClr>
                </a:solidFill>
              </a:rPr>
              <a:t>Tutoring in Nursing</a:t>
            </a:r>
          </a:p>
          <a:p>
            <a:pPr marL="285750" indent="-285750">
              <a:buFont typeface="Arial" panose="020B0604020202020204" pitchFamily="34" charset="0"/>
              <a:buChar char="•"/>
            </a:pPr>
            <a:endParaRPr lang="en-US" sz="1200" dirty="0"/>
          </a:p>
        </p:txBody>
      </p:sp>
      <p:sp>
        <p:nvSpPr>
          <p:cNvPr id="12" name="TextBox 11"/>
          <p:cNvSpPr txBox="1"/>
          <p:nvPr/>
        </p:nvSpPr>
        <p:spPr>
          <a:xfrm>
            <a:off x="1873082" y="803915"/>
            <a:ext cx="1816944" cy="2677656"/>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All UG in Engineering</a:t>
            </a:r>
          </a:p>
          <a:p>
            <a:pPr marL="111125" indent="-111125">
              <a:buFont typeface="Arial" panose="020B0604020202020204" pitchFamily="34" charset="0"/>
              <a:buChar char="•"/>
            </a:pPr>
            <a:r>
              <a:rPr lang="en-US" sz="1200" dirty="0" smtClean="0">
                <a:solidFill>
                  <a:srgbClr val="FFC000"/>
                </a:solidFill>
              </a:rPr>
              <a:t>All UG in CGS</a:t>
            </a:r>
          </a:p>
          <a:p>
            <a:pPr marL="111125" indent="-111125">
              <a:buFont typeface="Arial" panose="020B0604020202020204" pitchFamily="34" charset="0"/>
              <a:buChar char="•"/>
            </a:pPr>
            <a:r>
              <a:rPr lang="en-US" sz="1200" dirty="0" smtClean="0">
                <a:solidFill>
                  <a:srgbClr val="FFC000"/>
                </a:solidFill>
              </a:rPr>
              <a:t>Dietrich Advising Center</a:t>
            </a:r>
          </a:p>
          <a:p>
            <a:pPr marL="111125" indent="-111125">
              <a:buFont typeface="Arial" panose="020B0604020202020204" pitchFamily="34" charset="0"/>
              <a:buChar char="•"/>
            </a:pPr>
            <a:r>
              <a:rPr lang="en-US" sz="1200" dirty="0" smtClean="0">
                <a:solidFill>
                  <a:srgbClr val="FFC000"/>
                </a:solidFill>
              </a:rPr>
              <a:t>TRIO/SSS Program</a:t>
            </a:r>
          </a:p>
          <a:p>
            <a:pPr marL="111125" indent="-111125">
              <a:buFont typeface="Arial" panose="020B0604020202020204" pitchFamily="34" charset="0"/>
              <a:buChar char="•"/>
            </a:pPr>
            <a:r>
              <a:rPr lang="en-US" sz="1200" dirty="0"/>
              <a:t>Pitt EXCEL</a:t>
            </a:r>
          </a:p>
          <a:p>
            <a:pPr marL="111125" indent="-111125">
              <a:buFont typeface="Arial" panose="020B0604020202020204" pitchFamily="34" charset="0"/>
              <a:buChar char="•"/>
            </a:pPr>
            <a:r>
              <a:rPr lang="en-US" sz="1200" dirty="0"/>
              <a:t>Engineering Retention</a:t>
            </a:r>
          </a:p>
          <a:p>
            <a:pPr marL="111125" indent="-111125">
              <a:buFont typeface="Arial" panose="020B0604020202020204" pitchFamily="34" charset="0"/>
              <a:buChar char="•"/>
            </a:pPr>
            <a:r>
              <a:rPr lang="en-US" sz="1200" dirty="0" smtClean="0"/>
              <a:t>Academic Coaching</a:t>
            </a:r>
          </a:p>
          <a:p>
            <a:pPr marL="111125" indent="-111125">
              <a:buFont typeface="Arial" panose="020B0604020202020204" pitchFamily="34" charset="0"/>
              <a:buChar char="•"/>
            </a:pPr>
            <a:r>
              <a:rPr lang="en-US" sz="1200" dirty="0" smtClean="0"/>
              <a:t>Honors College</a:t>
            </a:r>
          </a:p>
          <a:p>
            <a:pPr marL="111125" indent="-111125">
              <a:buFont typeface="Arial" panose="020B0604020202020204" pitchFamily="34" charset="0"/>
              <a:buChar char="•"/>
            </a:pPr>
            <a:r>
              <a:rPr lang="en-US" sz="1200" dirty="0" smtClean="0"/>
              <a:t>PIC – Health Careers</a:t>
            </a:r>
          </a:p>
          <a:p>
            <a:pPr marL="111125" indent="-111125">
              <a:buFont typeface="Arial" panose="020B0604020202020204" pitchFamily="34" charset="0"/>
              <a:buChar char="•"/>
            </a:pPr>
            <a:r>
              <a:rPr lang="en-US" sz="1200" dirty="0" smtClean="0"/>
              <a:t>Veterans Services</a:t>
            </a:r>
          </a:p>
          <a:p>
            <a:pPr marL="111125" indent="-111125">
              <a:buFont typeface="Arial" panose="020B0604020202020204" pitchFamily="34" charset="0"/>
              <a:buChar char="•"/>
            </a:pPr>
            <a:r>
              <a:rPr lang="en-US" sz="1200" dirty="0" smtClean="0"/>
              <a:t>Career Center</a:t>
            </a:r>
          </a:p>
          <a:p>
            <a:pPr marL="111125" indent="-111125">
              <a:buFont typeface="Arial" panose="020B0604020202020204" pitchFamily="34" charset="0"/>
              <a:buChar char="•"/>
            </a:pPr>
            <a:r>
              <a:rPr lang="en-US" sz="1200" dirty="0" smtClean="0"/>
              <a:t>International Services</a:t>
            </a:r>
          </a:p>
          <a:p>
            <a:pPr marL="285750" indent="-285750">
              <a:buFont typeface="Arial" panose="020B0604020202020204" pitchFamily="34" charset="0"/>
              <a:buChar char="•"/>
            </a:pPr>
            <a:endParaRPr lang="en-US" sz="1200" dirty="0"/>
          </a:p>
        </p:txBody>
      </p:sp>
      <p:pic>
        <p:nvPicPr>
          <p:cNvPr id="11" name="Picture 10" descr="cid:D71DD9C9CCF4164797EE655A5F822ADE@namprd04.prod.outlook.com"/>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7380051" y="4500663"/>
            <a:ext cx="1707204" cy="586120"/>
          </a:xfrm>
          <a:prstGeom prst="rect">
            <a:avLst/>
          </a:prstGeom>
          <a:noFill/>
          <a:ln>
            <a:noFill/>
          </a:ln>
        </p:spPr>
      </p:pic>
      <p:sp>
        <p:nvSpPr>
          <p:cNvPr id="17" name="TextBox 16"/>
          <p:cNvSpPr txBox="1"/>
          <p:nvPr/>
        </p:nvSpPr>
        <p:spPr>
          <a:xfrm>
            <a:off x="1873082" y="3345698"/>
            <a:ext cx="1816944" cy="1938992"/>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Pitt-Bradford Advising Center</a:t>
            </a:r>
          </a:p>
          <a:p>
            <a:pPr marL="111125" indent="-111125">
              <a:buFont typeface="Arial" panose="020B0604020202020204" pitchFamily="34" charset="0"/>
              <a:buChar char="•"/>
            </a:pPr>
            <a:r>
              <a:rPr lang="en-US" sz="1200" dirty="0" smtClean="0">
                <a:solidFill>
                  <a:srgbClr val="FFC000"/>
                </a:solidFill>
              </a:rPr>
              <a:t>Pitt-Bradford Bio &amp; Health Division</a:t>
            </a:r>
          </a:p>
          <a:p>
            <a:pPr marL="111125" indent="-111125">
              <a:buFont typeface="Arial" panose="020B0604020202020204" pitchFamily="34" charset="0"/>
              <a:buChar char="•"/>
            </a:pPr>
            <a:r>
              <a:rPr lang="en-US" sz="1200" dirty="0" smtClean="0">
                <a:solidFill>
                  <a:srgbClr val="FFC000"/>
                </a:solidFill>
              </a:rPr>
              <a:t>Pitt-Greensburg Advising Center</a:t>
            </a:r>
          </a:p>
          <a:p>
            <a:pPr marL="111125" indent="-111125">
              <a:buFont typeface="Arial" panose="020B0604020202020204" pitchFamily="34" charset="0"/>
              <a:buChar char="•"/>
            </a:pPr>
            <a:r>
              <a:rPr lang="en-US" sz="1200" dirty="0" smtClean="0">
                <a:solidFill>
                  <a:srgbClr val="FFC000"/>
                </a:solidFill>
              </a:rPr>
              <a:t>Pitt-Johnstown Academic Success Center</a:t>
            </a:r>
          </a:p>
          <a:p>
            <a:pPr marL="285750" indent="-285750">
              <a:buFont typeface="Arial" panose="020B0604020202020204" pitchFamily="34" charset="0"/>
              <a:buChar char="•"/>
            </a:pPr>
            <a:endParaRPr lang="en-US" sz="1200" dirty="0"/>
          </a:p>
        </p:txBody>
      </p:sp>
      <p:sp>
        <p:nvSpPr>
          <p:cNvPr id="3" name="TextBox 2"/>
          <p:cNvSpPr txBox="1"/>
          <p:nvPr/>
        </p:nvSpPr>
        <p:spPr>
          <a:xfrm>
            <a:off x="136187" y="3442973"/>
            <a:ext cx="1542342" cy="1200329"/>
          </a:xfrm>
          <a:prstGeom prst="rect">
            <a:avLst/>
          </a:prstGeom>
          <a:noFill/>
          <a:ln>
            <a:solidFill>
              <a:schemeClr val="tx1"/>
            </a:solidFill>
          </a:ln>
        </p:spPr>
        <p:txBody>
          <a:bodyPr wrap="square" rtlCol="0">
            <a:spAutoFit/>
          </a:bodyPr>
          <a:lstStyle/>
          <a:p>
            <a:pPr algn="ctr"/>
            <a:r>
              <a:rPr lang="en-US" sz="1200" u="sng" dirty="0" smtClean="0">
                <a:effectLst>
                  <a:outerShdw blurRad="38100" dist="38100" dir="2700000" algn="tl">
                    <a:srgbClr val="000000">
                      <a:alpha val="43137"/>
                    </a:srgbClr>
                  </a:outerShdw>
                </a:effectLst>
              </a:rPr>
              <a:t>Color Key</a:t>
            </a:r>
          </a:p>
          <a:p>
            <a:pPr algn="ctr"/>
            <a:r>
              <a:rPr lang="en-US" sz="1200" dirty="0">
                <a:solidFill>
                  <a:srgbClr val="FFC000"/>
                </a:solidFill>
              </a:rPr>
              <a:t>Primary Academic Advising Unit</a:t>
            </a:r>
          </a:p>
          <a:p>
            <a:pPr algn="ctr"/>
            <a:r>
              <a:rPr lang="en-US" sz="1200" dirty="0"/>
              <a:t>Support Unit</a:t>
            </a:r>
          </a:p>
          <a:p>
            <a:pPr algn="ctr"/>
            <a:r>
              <a:rPr lang="en-US" sz="1200" dirty="0">
                <a:solidFill>
                  <a:schemeClr val="accent6">
                    <a:lumMod val="20000"/>
                    <a:lumOff val="80000"/>
                  </a:schemeClr>
                </a:solidFill>
              </a:rPr>
              <a:t>Tutoring</a:t>
            </a:r>
            <a:endParaRPr lang="en-US" sz="1200" dirty="0"/>
          </a:p>
          <a:p>
            <a:pPr algn="ctr"/>
            <a:endParaRPr lang="en-US" sz="1200" dirty="0" smtClean="0"/>
          </a:p>
        </p:txBody>
      </p:sp>
    </p:spTree>
    <p:extLst>
      <p:ext uri="{BB962C8B-B14F-4D97-AF65-F5344CB8AC3E}">
        <p14:creationId xmlns:p14="http://schemas.microsoft.com/office/powerpoint/2010/main" val="2395806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Year 2 Success </a:t>
            </a:r>
            <a:r>
              <a:rPr lang="en-US" sz="4000" dirty="0" smtClean="0"/>
              <a:t>Story!</a:t>
            </a:r>
            <a:endParaRPr lang="en-US" sz="4000" dirty="0"/>
          </a:p>
        </p:txBody>
      </p:sp>
      <p:sp>
        <p:nvSpPr>
          <p:cNvPr id="6" name="Content Placeholder 2"/>
          <p:cNvSpPr>
            <a:spLocks noGrp="1"/>
          </p:cNvSpPr>
          <p:nvPr>
            <p:ph idx="1"/>
          </p:nvPr>
        </p:nvSpPr>
        <p:spPr>
          <a:xfrm>
            <a:off x="220717" y="1355835"/>
            <a:ext cx="8702566" cy="2672256"/>
          </a:xfrm>
        </p:spPr>
        <p:txBody>
          <a:bodyPr/>
          <a:lstStyle/>
          <a:p>
            <a:pPr marL="0" indent="0">
              <a:spcBef>
                <a:spcPts val="600"/>
              </a:spcBef>
              <a:buNone/>
            </a:pPr>
            <a:r>
              <a:rPr lang="en-US" sz="2300" dirty="0" smtClean="0"/>
              <a:t>“When [our receptionist] was </a:t>
            </a:r>
            <a:r>
              <a:rPr lang="en-US" sz="2300" dirty="0"/>
              <a:t>here, she spent the majority of her day on </a:t>
            </a:r>
            <a:r>
              <a:rPr lang="en-US" sz="2300" dirty="0" smtClean="0"/>
              <a:t>… transfers.</a:t>
            </a:r>
            <a:r>
              <a:rPr lang="en-US" sz="2300" dirty="0"/>
              <a:t> </a:t>
            </a:r>
            <a:r>
              <a:rPr lang="en-US" sz="2300" dirty="0" smtClean="0"/>
              <a:t>She </a:t>
            </a:r>
            <a:r>
              <a:rPr lang="en-US" sz="2300" dirty="0"/>
              <a:t>told me before she left that she spent anywhere from 4 – 6 hours on transfers, primarily because she was trying to contact them via phone</a:t>
            </a:r>
            <a:r>
              <a:rPr lang="en-US" sz="2300" dirty="0" smtClean="0"/>
              <a:t>.</a:t>
            </a:r>
            <a:r>
              <a:rPr lang="en-US" sz="2300" dirty="0"/>
              <a:t> I experienced that for a short time before creating a campaign for Transfer students to schedule their appointments</a:t>
            </a:r>
            <a:r>
              <a:rPr lang="en-US" sz="2300" dirty="0" smtClean="0"/>
              <a:t>.</a:t>
            </a:r>
            <a:r>
              <a:rPr lang="en-US" sz="2300" dirty="0"/>
              <a:t> Now</a:t>
            </a:r>
            <a:r>
              <a:rPr lang="en-US" sz="2300" dirty="0" smtClean="0"/>
              <a:t>,</a:t>
            </a:r>
            <a:r>
              <a:rPr lang="en-US" sz="2300" dirty="0"/>
              <a:t> I spend about an hour each day on </a:t>
            </a:r>
            <a:r>
              <a:rPr lang="en-US" sz="2300" dirty="0" smtClean="0"/>
              <a:t>transfers.</a:t>
            </a:r>
            <a:r>
              <a:rPr lang="en-US" sz="2300" dirty="0"/>
              <a:t> </a:t>
            </a:r>
            <a:r>
              <a:rPr lang="en-US" sz="2300" dirty="0" smtClean="0"/>
              <a:t>That’s </a:t>
            </a:r>
            <a:r>
              <a:rPr lang="en-US" sz="2300" dirty="0"/>
              <a:t>a savings of </a:t>
            </a:r>
            <a:r>
              <a:rPr lang="en-US" sz="2300" b="1" dirty="0"/>
              <a:t>3 – 5 hours </a:t>
            </a:r>
            <a:r>
              <a:rPr lang="en-US" sz="2300" b="1" dirty="0" smtClean="0"/>
              <a:t>a day! </a:t>
            </a:r>
            <a:r>
              <a:rPr lang="en-US" sz="2300" dirty="0" smtClean="0"/>
              <a:t>Campaign’s </a:t>
            </a:r>
            <a:r>
              <a:rPr lang="en-US" sz="2300" dirty="0"/>
              <a:t>work</a:t>
            </a:r>
            <a:r>
              <a:rPr lang="en-US" sz="2300" dirty="0" smtClean="0"/>
              <a:t>!”</a:t>
            </a:r>
          </a:p>
        </p:txBody>
      </p:sp>
      <p:sp>
        <p:nvSpPr>
          <p:cNvPr id="7" name="TextBox 6"/>
          <p:cNvSpPr txBox="1"/>
          <p:nvPr/>
        </p:nvSpPr>
        <p:spPr>
          <a:xfrm>
            <a:off x="1264596" y="4115910"/>
            <a:ext cx="7457871" cy="495904"/>
          </a:xfrm>
          <a:prstGeom prst="rect">
            <a:avLst/>
          </a:prstGeom>
        </p:spPr>
        <p:txBody>
          <a:bodyPr vert="horz" wrap="square" lIns="91440" tIns="45720" rIns="91440" bIns="45720" rtlCol="0">
            <a:noAutofit/>
          </a:bodyPr>
          <a:lstStyle/>
          <a:p>
            <a:r>
              <a:rPr lang="en-US" i="1" dirty="0" smtClean="0">
                <a:cs typeface="Arial" panose="020B0604020202020204" pitchFamily="34" charset="0"/>
              </a:rPr>
              <a:t>- Maggie </a:t>
            </a:r>
            <a:r>
              <a:rPr lang="en-US" i="1" dirty="0">
                <a:cs typeface="Arial" panose="020B0604020202020204" pitchFamily="34" charset="0"/>
              </a:rPr>
              <a:t>Schneider, Assistant Director, Dietrich </a:t>
            </a:r>
            <a:r>
              <a:rPr lang="en-US" i="1" dirty="0" smtClean="0">
                <a:cs typeface="Arial" panose="020B0604020202020204" pitchFamily="34" charset="0"/>
              </a:rPr>
              <a:t>School Advising Center</a:t>
            </a:r>
            <a:endParaRPr lang="en-US" i="1" dirty="0">
              <a:cs typeface="Arial" panose="020B0604020202020204" pitchFamily="34" charset="0"/>
            </a:endParaRPr>
          </a:p>
        </p:txBody>
      </p:sp>
    </p:spTree>
    <p:extLst>
      <p:ext uri="{BB962C8B-B14F-4D97-AF65-F5344CB8AC3E}">
        <p14:creationId xmlns:p14="http://schemas.microsoft.com/office/powerpoint/2010/main" val="1408421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136187" y="-89855"/>
          <a:ext cx="8780834" cy="1075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36187" y="803915"/>
            <a:ext cx="1657762" cy="1384995"/>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1</a:t>
            </a:r>
            <a:r>
              <a:rPr lang="en-US" sz="1200" baseline="30000" dirty="0" smtClean="0">
                <a:solidFill>
                  <a:srgbClr val="FFC000"/>
                </a:solidFill>
              </a:rPr>
              <a:t>st</a:t>
            </a:r>
            <a:r>
              <a:rPr lang="en-US" sz="1200" dirty="0" smtClean="0">
                <a:solidFill>
                  <a:srgbClr val="FFC000"/>
                </a:solidFill>
              </a:rPr>
              <a:t> year Engineering</a:t>
            </a:r>
          </a:p>
          <a:p>
            <a:pPr marL="111125" indent="-111125">
              <a:buFont typeface="Arial" panose="020B0604020202020204" pitchFamily="34" charset="0"/>
              <a:buChar char="•"/>
            </a:pPr>
            <a:r>
              <a:rPr lang="en-US" sz="1200" dirty="0" smtClean="0">
                <a:solidFill>
                  <a:srgbClr val="FFC000"/>
                </a:solidFill>
              </a:rPr>
              <a:t>All UG in Nursing</a:t>
            </a:r>
          </a:p>
          <a:p>
            <a:pPr marL="111125" indent="-111125">
              <a:buFont typeface="Arial" panose="020B0604020202020204" pitchFamily="34" charset="0"/>
              <a:buChar char="•"/>
            </a:pPr>
            <a:r>
              <a:rPr lang="en-US" sz="1200" dirty="0" smtClean="0">
                <a:solidFill>
                  <a:srgbClr val="FFC000"/>
                </a:solidFill>
              </a:rPr>
              <a:t>All UG in SCI</a:t>
            </a:r>
          </a:p>
          <a:p>
            <a:pPr marL="111125" indent="-111125">
              <a:buFont typeface="Arial" panose="020B0604020202020204" pitchFamily="34" charset="0"/>
              <a:buChar char="•"/>
            </a:pPr>
            <a:r>
              <a:rPr lang="en-US" sz="1200" dirty="0" smtClean="0"/>
              <a:t>ASSSA</a:t>
            </a:r>
          </a:p>
          <a:p>
            <a:pPr marL="111125" indent="-111125">
              <a:buFont typeface="Arial" panose="020B0604020202020204" pitchFamily="34" charset="0"/>
              <a:buChar char="•"/>
            </a:pPr>
            <a:r>
              <a:rPr lang="en-US" sz="1200" dirty="0" smtClean="0"/>
              <a:t>Residence Life</a:t>
            </a:r>
          </a:p>
          <a:p>
            <a:pPr marL="111125" indent="-111125">
              <a:buFont typeface="Arial" panose="020B0604020202020204" pitchFamily="34" charset="0"/>
              <a:buChar char="•"/>
            </a:pPr>
            <a:r>
              <a:rPr lang="en-US" sz="1200" dirty="0" smtClean="0">
                <a:solidFill>
                  <a:schemeClr val="accent6">
                    <a:lumMod val="20000"/>
                    <a:lumOff val="80000"/>
                  </a:schemeClr>
                </a:solidFill>
              </a:rPr>
              <a:t>Tutoring in Nursing</a:t>
            </a:r>
          </a:p>
          <a:p>
            <a:pPr marL="285750" indent="-285750">
              <a:buFont typeface="Arial" panose="020B0604020202020204" pitchFamily="34" charset="0"/>
              <a:buChar char="•"/>
            </a:pPr>
            <a:endParaRPr lang="en-US" sz="1200" dirty="0"/>
          </a:p>
        </p:txBody>
      </p:sp>
      <p:sp>
        <p:nvSpPr>
          <p:cNvPr id="12" name="TextBox 11"/>
          <p:cNvSpPr txBox="1"/>
          <p:nvPr/>
        </p:nvSpPr>
        <p:spPr>
          <a:xfrm>
            <a:off x="1873082" y="803915"/>
            <a:ext cx="1816944" cy="2677656"/>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All UG in Engineering</a:t>
            </a:r>
          </a:p>
          <a:p>
            <a:pPr marL="111125" indent="-111125">
              <a:buFont typeface="Arial" panose="020B0604020202020204" pitchFamily="34" charset="0"/>
              <a:buChar char="•"/>
            </a:pPr>
            <a:r>
              <a:rPr lang="en-US" sz="1200" dirty="0" smtClean="0">
                <a:solidFill>
                  <a:srgbClr val="FFC000"/>
                </a:solidFill>
              </a:rPr>
              <a:t>All UG in CGS</a:t>
            </a:r>
          </a:p>
          <a:p>
            <a:pPr marL="111125" indent="-111125">
              <a:buFont typeface="Arial" panose="020B0604020202020204" pitchFamily="34" charset="0"/>
              <a:buChar char="•"/>
            </a:pPr>
            <a:r>
              <a:rPr lang="en-US" sz="1200" dirty="0" smtClean="0">
                <a:solidFill>
                  <a:srgbClr val="FFC000"/>
                </a:solidFill>
              </a:rPr>
              <a:t>Dietrich Advising Center</a:t>
            </a:r>
          </a:p>
          <a:p>
            <a:pPr marL="111125" indent="-111125">
              <a:buFont typeface="Arial" panose="020B0604020202020204" pitchFamily="34" charset="0"/>
              <a:buChar char="•"/>
            </a:pPr>
            <a:r>
              <a:rPr lang="en-US" sz="1200" dirty="0" smtClean="0">
                <a:solidFill>
                  <a:srgbClr val="FFC000"/>
                </a:solidFill>
              </a:rPr>
              <a:t>TRIO/SSS Program</a:t>
            </a:r>
          </a:p>
          <a:p>
            <a:pPr marL="111125" indent="-111125">
              <a:buFont typeface="Arial" panose="020B0604020202020204" pitchFamily="34" charset="0"/>
              <a:buChar char="•"/>
            </a:pPr>
            <a:r>
              <a:rPr lang="en-US" sz="1200" dirty="0"/>
              <a:t>Pitt EXCEL</a:t>
            </a:r>
          </a:p>
          <a:p>
            <a:pPr marL="111125" indent="-111125">
              <a:buFont typeface="Arial" panose="020B0604020202020204" pitchFamily="34" charset="0"/>
              <a:buChar char="•"/>
            </a:pPr>
            <a:r>
              <a:rPr lang="en-US" sz="1200" dirty="0"/>
              <a:t>Engineering Retention</a:t>
            </a:r>
          </a:p>
          <a:p>
            <a:pPr marL="111125" indent="-111125">
              <a:buFont typeface="Arial" panose="020B0604020202020204" pitchFamily="34" charset="0"/>
              <a:buChar char="•"/>
            </a:pPr>
            <a:r>
              <a:rPr lang="en-US" sz="1200" dirty="0" smtClean="0"/>
              <a:t>Academic Coaching</a:t>
            </a:r>
          </a:p>
          <a:p>
            <a:pPr marL="111125" indent="-111125">
              <a:buFont typeface="Arial" panose="020B0604020202020204" pitchFamily="34" charset="0"/>
              <a:buChar char="•"/>
            </a:pPr>
            <a:r>
              <a:rPr lang="en-US" sz="1200" dirty="0" smtClean="0"/>
              <a:t>Honors College</a:t>
            </a:r>
          </a:p>
          <a:p>
            <a:pPr marL="111125" indent="-111125">
              <a:buFont typeface="Arial" panose="020B0604020202020204" pitchFamily="34" charset="0"/>
              <a:buChar char="•"/>
            </a:pPr>
            <a:r>
              <a:rPr lang="en-US" sz="1200" dirty="0" smtClean="0"/>
              <a:t>PIC – Health Careers</a:t>
            </a:r>
          </a:p>
          <a:p>
            <a:pPr marL="111125" indent="-111125">
              <a:buFont typeface="Arial" panose="020B0604020202020204" pitchFamily="34" charset="0"/>
              <a:buChar char="•"/>
            </a:pPr>
            <a:r>
              <a:rPr lang="en-US" sz="1200" dirty="0" smtClean="0"/>
              <a:t>Veterans Services</a:t>
            </a:r>
          </a:p>
          <a:p>
            <a:pPr marL="111125" indent="-111125">
              <a:buFont typeface="Arial" panose="020B0604020202020204" pitchFamily="34" charset="0"/>
              <a:buChar char="•"/>
            </a:pPr>
            <a:r>
              <a:rPr lang="en-US" sz="1200" dirty="0" smtClean="0"/>
              <a:t>Career Center</a:t>
            </a:r>
          </a:p>
          <a:p>
            <a:pPr marL="111125" indent="-111125">
              <a:buFont typeface="Arial" panose="020B0604020202020204" pitchFamily="34" charset="0"/>
              <a:buChar char="•"/>
            </a:pPr>
            <a:r>
              <a:rPr lang="en-US" sz="1200" dirty="0" smtClean="0"/>
              <a:t>International Services</a:t>
            </a:r>
          </a:p>
          <a:p>
            <a:pPr marL="285750" indent="-285750">
              <a:buFont typeface="Arial" panose="020B0604020202020204" pitchFamily="34" charset="0"/>
              <a:buChar char="•"/>
            </a:pPr>
            <a:endParaRPr lang="en-US" sz="1200" dirty="0"/>
          </a:p>
        </p:txBody>
      </p:sp>
      <p:sp>
        <p:nvSpPr>
          <p:cNvPr id="13" name="TextBox 12"/>
          <p:cNvSpPr txBox="1"/>
          <p:nvPr/>
        </p:nvSpPr>
        <p:spPr>
          <a:xfrm>
            <a:off x="3615719" y="803915"/>
            <a:ext cx="1742637" cy="3785652"/>
          </a:xfrm>
          <a:prstGeom prst="rect">
            <a:avLst/>
          </a:prstGeom>
          <a:noFill/>
        </p:spPr>
        <p:txBody>
          <a:bodyPr wrap="square" rtlCol="0">
            <a:spAutoFit/>
          </a:bodyPr>
          <a:lstStyle/>
          <a:p>
            <a:pPr marL="111125" indent="-111125">
              <a:buFont typeface="Arial" panose="020B0604020202020204" pitchFamily="34" charset="0"/>
              <a:buChar char="•"/>
            </a:pPr>
            <a:r>
              <a:rPr lang="en-US" sz="1200" dirty="0">
                <a:solidFill>
                  <a:srgbClr val="FFC000"/>
                </a:solidFill>
              </a:rPr>
              <a:t>Biological Sciences</a:t>
            </a:r>
          </a:p>
          <a:p>
            <a:pPr marL="111125" indent="-111125">
              <a:buFont typeface="Arial" panose="020B0604020202020204" pitchFamily="34" charset="0"/>
              <a:buChar char="•"/>
            </a:pPr>
            <a:r>
              <a:rPr lang="en-US" sz="1200" dirty="0">
                <a:solidFill>
                  <a:srgbClr val="FFC000"/>
                </a:solidFill>
              </a:rPr>
              <a:t>English &amp; Film Studies</a:t>
            </a:r>
          </a:p>
          <a:p>
            <a:pPr marL="111125" indent="-111125">
              <a:buFont typeface="Arial" panose="020B0604020202020204" pitchFamily="34" charset="0"/>
              <a:buChar char="•"/>
            </a:pPr>
            <a:r>
              <a:rPr lang="en-US" sz="1200" dirty="0" smtClean="0"/>
              <a:t>UCIS Certificate Advisors</a:t>
            </a:r>
          </a:p>
          <a:p>
            <a:pPr marL="111125" indent="-111125">
              <a:buFont typeface="Arial" panose="020B0604020202020204" pitchFamily="34" charset="0"/>
              <a:buChar char="•"/>
            </a:pPr>
            <a:r>
              <a:rPr lang="en-US" sz="1200" dirty="0" smtClean="0"/>
              <a:t>Financial Aid Wellness Center</a:t>
            </a:r>
          </a:p>
          <a:p>
            <a:pPr marL="111125" indent="-111125">
              <a:buFont typeface="Arial" panose="020B0604020202020204" pitchFamily="34" charset="0"/>
              <a:buChar char="•"/>
            </a:pPr>
            <a:r>
              <a:rPr lang="en-US" sz="1200" dirty="0">
                <a:solidFill>
                  <a:schemeClr val="accent6">
                    <a:lumMod val="20000"/>
                    <a:lumOff val="80000"/>
                  </a:schemeClr>
                </a:solidFill>
              </a:rPr>
              <a:t>Study Lab </a:t>
            </a:r>
            <a:r>
              <a:rPr lang="en-US" sz="1200" dirty="0" smtClean="0">
                <a:solidFill>
                  <a:schemeClr val="accent6">
                    <a:lumMod val="20000"/>
                    <a:lumOff val="80000"/>
                  </a:schemeClr>
                </a:solidFill>
              </a:rPr>
              <a:t>Tutoring</a:t>
            </a:r>
            <a:endParaRPr lang="en-US" sz="1200" dirty="0" smtClean="0"/>
          </a:p>
          <a:p>
            <a:pPr marL="111125" indent="-111125">
              <a:buFont typeface="Arial" panose="020B0604020202020204" pitchFamily="34" charset="0"/>
              <a:buChar char="•"/>
            </a:pPr>
            <a:endParaRPr lang="en-US" sz="1200" dirty="0" smtClean="0"/>
          </a:p>
          <a:p>
            <a:pPr marL="111125" indent="-111125">
              <a:buFont typeface="Arial" panose="020B0604020202020204" pitchFamily="34" charset="0"/>
              <a:buChar char="•"/>
            </a:pPr>
            <a:endParaRPr lang="en-US" sz="1200" dirty="0"/>
          </a:p>
          <a:p>
            <a:pPr marL="111125" indent="-111125">
              <a:buFont typeface="Arial" panose="020B0604020202020204" pitchFamily="34" charset="0"/>
              <a:buChar char="•"/>
            </a:pPr>
            <a:endParaRPr lang="en-US" sz="1200" dirty="0" smtClean="0"/>
          </a:p>
          <a:p>
            <a:pPr marL="111125" indent="-111125">
              <a:buFont typeface="Arial" panose="020B0604020202020204" pitchFamily="34" charset="0"/>
              <a:buChar char="•"/>
            </a:pPr>
            <a:endParaRPr lang="en-US" sz="1200" dirty="0"/>
          </a:p>
          <a:p>
            <a:pPr marL="111125" indent="-111125">
              <a:buFont typeface="Arial" panose="020B0604020202020204" pitchFamily="34" charset="0"/>
              <a:buChar char="•"/>
            </a:pPr>
            <a:endParaRPr lang="en-US" sz="1200" dirty="0" smtClean="0"/>
          </a:p>
          <a:p>
            <a:endParaRPr lang="en-US" sz="1200" dirty="0"/>
          </a:p>
          <a:p>
            <a:pPr marL="111125" indent="-111125">
              <a:buFont typeface="Arial" panose="020B0604020202020204" pitchFamily="34" charset="0"/>
              <a:buChar char="•"/>
            </a:pPr>
            <a:r>
              <a:rPr lang="en-US" sz="1200" dirty="0" smtClean="0">
                <a:solidFill>
                  <a:schemeClr val="accent6">
                    <a:lumMod val="20000"/>
                    <a:lumOff val="80000"/>
                  </a:schemeClr>
                </a:solidFill>
              </a:rPr>
              <a:t>Pitt-Bradford Tutoring</a:t>
            </a:r>
          </a:p>
          <a:p>
            <a:pPr marL="111125" indent="-111125">
              <a:buFont typeface="Arial" panose="020B0604020202020204" pitchFamily="34" charset="0"/>
              <a:buChar char="•"/>
            </a:pPr>
            <a:r>
              <a:rPr lang="en-US" sz="1200" dirty="0" smtClean="0">
                <a:solidFill>
                  <a:schemeClr val="accent6">
                    <a:lumMod val="20000"/>
                    <a:lumOff val="80000"/>
                  </a:schemeClr>
                </a:solidFill>
              </a:rPr>
              <a:t>Components of Pitt-Johnstown Tutoring </a:t>
            </a:r>
          </a:p>
          <a:p>
            <a:pPr marL="111125" indent="-111125">
              <a:buFont typeface="Arial" panose="020B0604020202020204" pitchFamily="34" charset="0"/>
              <a:buChar char="•"/>
            </a:pPr>
            <a:r>
              <a:rPr lang="en-US" sz="1200" dirty="0" smtClean="0"/>
              <a:t>Pitt-Greensburg Career Center</a:t>
            </a:r>
          </a:p>
          <a:p>
            <a:pPr marL="285750" indent="-285750">
              <a:buFont typeface="Arial" panose="020B0604020202020204" pitchFamily="34" charset="0"/>
              <a:buChar char="•"/>
            </a:pPr>
            <a:endParaRPr lang="en-US" sz="1200" dirty="0"/>
          </a:p>
        </p:txBody>
      </p:sp>
      <p:pic>
        <p:nvPicPr>
          <p:cNvPr id="11" name="Picture 10" descr="cid:D71DD9C9CCF4164797EE655A5F822ADE@namprd04.prod.outlook.com"/>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7380051" y="4500663"/>
            <a:ext cx="1707204" cy="586120"/>
          </a:xfrm>
          <a:prstGeom prst="rect">
            <a:avLst/>
          </a:prstGeom>
          <a:noFill/>
          <a:ln>
            <a:noFill/>
          </a:ln>
        </p:spPr>
      </p:pic>
      <p:sp>
        <p:nvSpPr>
          <p:cNvPr id="17" name="TextBox 16"/>
          <p:cNvSpPr txBox="1"/>
          <p:nvPr/>
        </p:nvSpPr>
        <p:spPr>
          <a:xfrm>
            <a:off x="1873082" y="3345698"/>
            <a:ext cx="1816944" cy="1938992"/>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Pitt-Bradford Advising Center</a:t>
            </a:r>
          </a:p>
          <a:p>
            <a:pPr marL="111125" indent="-111125">
              <a:buFont typeface="Arial" panose="020B0604020202020204" pitchFamily="34" charset="0"/>
              <a:buChar char="•"/>
            </a:pPr>
            <a:r>
              <a:rPr lang="en-US" sz="1200" dirty="0" smtClean="0">
                <a:solidFill>
                  <a:srgbClr val="FFC000"/>
                </a:solidFill>
              </a:rPr>
              <a:t>Pitt-Bradford Bio &amp; Health Division</a:t>
            </a:r>
          </a:p>
          <a:p>
            <a:pPr marL="111125" indent="-111125">
              <a:buFont typeface="Arial" panose="020B0604020202020204" pitchFamily="34" charset="0"/>
              <a:buChar char="•"/>
            </a:pPr>
            <a:r>
              <a:rPr lang="en-US" sz="1200" dirty="0" smtClean="0">
                <a:solidFill>
                  <a:srgbClr val="FFC000"/>
                </a:solidFill>
              </a:rPr>
              <a:t>Pitt-Greensburg Advising Center</a:t>
            </a:r>
          </a:p>
          <a:p>
            <a:pPr marL="111125" indent="-111125">
              <a:buFont typeface="Arial" panose="020B0604020202020204" pitchFamily="34" charset="0"/>
              <a:buChar char="•"/>
            </a:pPr>
            <a:r>
              <a:rPr lang="en-US" sz="1200" dirty="0" smtClean="0">
                <a:solidFill>
                  <a:srgbClr val="FFC000"/>
                </a:solidFill>
              </a:rPr>
              <a:t>Pitt-Johnstown Academic Success Center</a:t>
            </a:r>
          </a:p>
          <a:p>
            <a:pPr marL="285750" indent="-285750">
              <a:buFont typeface="Arial" panose="020B0604020202020204" pitchFamily="34" charset="0"/>
              <a:buChar char="•"/>
            </a:pPr>
            <a:endParaRPr lang="en-US" sz="1200" dirty="0"/>
          </a:p>
        </p:txBody>
      </p:sp>
      <p:sp>
        <p:nvSpPr>
          <p:cNvPr id="3" name="TextBox 2"/>
          <p:cNvSpPr txBox="1"/>
          <p:nvPr/>
        </p:nvSpPr>
        <p:spPr>
          <a:xfrm>
            <a:off x="136187" y="3442973"/>
            <a:ext cx="1542342" cy="1200329"/>
          </a:xfrm>
          <a:prstGeom prst="rect">
            <a:avLst/>
          </a:prstGeom>
          <a:noFill/>
          <a:ln>
            <a:solidFill>
              <a:schemeClr val="tx1"/>
            </a:solidFill>
          </a:ln>
        </p:spPr>
        <p:txBody>
          <a:bodyPr wrap="square" rtlCol="0">
            <a:spAutoFit/>
          </a:bodyPr>
          <a:lstStyle/>
          <a:p>
            <a:pPr algn="ctr"/>
            <a:r>
              <a:rPr lang="en-US" sz="1200" u="sng" dirty="0" smtClean="0">
                <a:effectLst>
                  <a:outerShdw blurRad="38100" dist="38100" dir="2700000" algn="tl">
                    <a:srgbClr val="000000">
                      <a:alpha val="43137"/>
                    </a:srgbClr>
                  </a:outerShdw>
                </a:effectLst>
              </a:rPr>
              <a:t>Color Key</a:t>
            </a:r>
          </a:p>
          <a:p>
            <a:pPr algn="ctr"/>
            <a:r>
              <a:rPr lang="en-US" sz="1200" dirty="0">
                <a:solidFill>
                  <a:srgbClr val="FFC000"/>
                </a:solidFill>
              </a:rPr>
              <a:t>Primary Academic Advising Unit</a:t>
            </a:r>
          </a:p>
          <a:p>
            <a:pPr algn="ctr"/>
            <a:r>
              <a:rPr lang="en-US" sz="1200" dirty="0"/>
              <a:t>Support Unit</a:t>
            </a:r>
          </a:p>
          <a:p>
            <a:pPr algn="ctr"/>
            <a:r>
              <a:rPr lang="en-US" sz="1200" dirty="0">
                <a:solidFill>
                  <a:schemeClr val="accent6">
                    <a:lumMod val="20000"/>
                    <a:lumOff val="80000"/>
                  </a:schemeClr>
                </a:solidFill>
              </a:rPr>
              <a:t>Tutoring</a:t>
            </a:r>
            <a:endParaRPr lang="en-US" sz="1200" dirty="0"/>
          </a:p>
          <a:p>
            <a:pPr algn="ctr"/>
            <a:endParaRPr lang="en-US" sz="1200" dirty="0" smtClean="0"/>
          </a:p>
        </p:txBody>
      </p:sp>
    </p:spTree>
    <p:extLst>
      <p:ext uri="{BB962C8B-B14F-4D97-AF65-F5344CB8AC3E}">
        <p14:creationId xmlns:p14="http://schemas.microsoft.com/office/powerpoint/2010/main" val="2569985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136187" y="-89855"/>
          <a:ext cx="8780834" cy="1075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36187" y="803915"/>
            <a:ext cx="1657762" cy="1384995"/>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1</a:t>
            </a:r>
            <a:r>
              <a:rPr lang="en-US" sz="1200" baseline="30000" dirty="0" smtClean="0">
                <a:solidFill>
                  <a:srgbClr val="FFC000"/>
                </a:solidFill>
              </a:rPr>
              <a:t>st</a:t>
            </a:r>
            <a:r>
              <a:rPr lang="en-US" sz="1200" dirty="0" smtClean="0">
                <a:solidFill>
                  <a:srgbClr val="FFC000"/>
                </a:solidFill>
              </a:rPr>
              <a:t> year Engineering</a:t>
            </a:r>
          </a:p>
          <a:p>
            <a:pPr marL="111125" indent="-111125">
              <a:buFont typeface="Arial" panose="020B0604020202020204" pitchFamily="34" charset="0"/>
              <a:buChar char="•"/>
            </a:pPr>
            <a:r>
              <a:rPr lang="en-US" sz="1200" dirty="0" smtClean="0">
                <a:solidFill>
                  <a:srgbClr val="FFC000"/>
                </a:solidFill>
              </a:rPr>
              <a:t>All UG in Nursing</a:t>
            </a:r>
          </a:p>
          <a:p>
            <a:pPr marL="111125" indent="-111125">
              <a:buFont typeface="Arial" panose="020B0604020202020204" pitchFamily="34" charset="0"/>
              <a:buChar char="•"/>
            </a:pPr>
            <a:r>
              <a:rPr lang="en-US" sz="1200" dirty="0" smtClean="0">
                <a:solidFill>
                  <a:srgbClr val="FFC000"/>
                </a:solidFill>
              </a:rPr>
              <a:t>All UG in SCI</a:t>
            </a:r>
          </a:p>
          <a:p>
            <a:pPr marL="111125" indent="-111125">
              <a:buFont typeface="Arial" panose="020B0604020202020204" pitchFamily="34" charset="0"/>
              <a:buChar char="•"/>
            </a:pPr>
            <a:r>
              <a:rPr lang="en-US" sz="1200" dirty="0" smtClean="0"/>
              <a:t>ASSSA</a:t>
            </a:r>
          </a:p>
          <a:p>
            <a:pPr marL="111125" indent="-111125">
              <a:buFont typeface="Arial" panose="020B0604020202020204" pitchFamily="34" charset="0"/>
              <a:buChar char="•"/>
            </a:pPr>
            <a:r>
              <a:rPr lang="en-US" sz="1200" dirty="0" smtClean="0"/>
              <a:t>Residence Life</a:t>
            </a:r>
          </a:p>
          <a:p>
            <a:pPr marL="111125" indent="-111125">
              <a:buFont typeface="Arial" panose="020B0604020202020204" pitchFamily="34" charset="0"/>
              <a:buChar char="•"/>
            </a:pPr>
            <a:r>
              <a:rPr lang="en-US" sz="1200" dirty="0" smtClean="0">
                <a:solidFill>
                  <a:schemeClr val="accent6">
                    <a:lumMod val="20000"/>
                    <a:lumOff val="80000"/>
                  </a:schemeClr>
                </a:solidFill>
              </a:rPr>
              <a:t>Tutoring in Nursing</a:t>
            </a:r>
          </a:p>
          <a:p>
            <a:pPr marL="285750" indent="-285750">
              <a:buFont typeface="Arial" panose="020B0604020202020204" pitchFamily="34" charset="0"/>
              <a:buChar char="•"/>
            </a:pPr>
            <a:endParaRPr lang="en-US" sz="1200" dirty="0"/>
          </a:p>
        </p:txBody>
      </p:sp>
      <p:sp>
        <p:nvSpPr>
          <p:cNvPr id="12" name="TextBox 11"/>
          <p:cNvSpPr txBox="1"/>
          <p:nvPr/>
        </p:nvSpPr>
        <p:spPr>
          <a:xfrm>
            <a:off x="1873082" y="803915"/>
            <a:ext cx="1816944" cy="2677656"/>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All UG in Engineering</a:t>
            </a:r>
          </a:p>
          <a:p>
            <a:pPr marL="111125" indent="-111125">
              <a:buFont typeface="Arial" panose="020B0604020202020204" pitchFamily="34" charset="0"/>
              <a:buChar char="•"/>
            </a:pPr>
            <a:r>
              <a:rPr lang="en-US" sz="1200" dirty="0" smtClean="0">
                <a:solidFill>
                  <a:srgbClr val="FFC000"/>
                </a:solidFill>
              </a:rPr>
              <a:t>All UG in CGS</a:t>
            </a:r>
          </a:p>
          <a:p>
            <a:pPr marL="111125" indent="-111125">
              <a:buFont typeface="Arial" panose="020B0604020202020204" pitchFamily="34" charset="0"/>
              <a:buChar char="•"/>
            </a:pPr>
            <a:r>
              <a:rPr lang="en-US" sz="1200" dirty="0" smtClean="0">
                <a:solidFill>
                  <a:srgbClr val="FFC000"/>
                </a:solidFill>
              </a:rPr>
              <a:t>Dietrich Advising Center</a:t>
            </a:r>
          </a:p>
          <a:p>
            <a:pPr marL="111125" indent="-111125">
              <a:buFont typeface="Arial" panose="020B0604020202020204" pitchFamily="34" charset="0"/>
              <a:buChar char="•"/>
            </a:pPr>
            <a:r>
              <a:rPr lang="en-US" sz="1200" dirty="0" smtClean="0">
                <a:solidFill>
                  <a:srgbClr val="FFC000"/>
                </a:solidFill>
              </a:rPr>
              <a:t>TRIO/SSS Program</a:t>
            </a:r>
          </a:p>
          <a:p>
            <a:pPr marL="111125" indent="-111125">
              <a:buFont typeface="Arial" panose="020B0604020202020204" pitchFamily="34" charset="0"/>
              <a:buChar char="•"/>
            </a:pPr>
            <a:r>
              <a:rPr lang="en-US" sz="1200" dirty="0"/>
              <a:t>Pitt EXCEL</a:t>
            </a:r>
          </a:p>
          <a:p>
            <a:pPr marL="111125" indent="-111125">
              <a:buFont typeface="Arial" panose="020B0604020202020204" pitchFamily="34" charset="0"/>
              <a:buChar char="•"/>
            </a:pPr>
            <a:r>
              <a:rPr lang="en-US" sz="1200" dirty="0"/>
              <a:t>Engineering Retention</a:t>
            </a:r>
          </a:p>
          <a:p>
            <a:pPr marL="111125" indent="-111125">
              <a:buFont typeface="Arial" panose="020B0604020202020204" pitchFamily="34" charset="0"/>
              <a:buChar char="•"/>
            </a:pPr>
            <a:r>
              <a:rPr lang="en-US" sz="1200" dirty="0" smtClean="0"/>
              <a:t>Academic Coaching</a:t>
            </a:r>
          </a:p>
          <a:p>
            <a:pPr marL="111125" indent="-111125">
              <a:buFont typeface="Arial" panose="020B0604020202020204" pitchFamily="34" charset="0"/>
              <a:buChar char="•"/>
            </a:pPr>
            <a:r>
              <a:rPr lang="en-US" sz="1200" dirty="0" smtClean="0"/>
              <a:t>Honors College</a:t>
            </a:r>
          </a:p>
          <a:p>
            <a:pPr marL="111125" indent="-111125">
              <a:buFont typeface="Arial" panose="020B0604020202020204" pitchFamily="34" charset="0"/>
              <a:buChar char="•"/>
            </a:pPr>
            <a:r>
              <a:rPr lang="en-US" sz="1200" dirty="0" smtClean="0"/>
              <a:t>PIC – Health Careers</a:t>
            </a:r>
          </a:p>
          <a:p>
            <a:pPr marL="111125" indent="-111125">
              <a:buFont typeface="Arial" panose="020B0604020202020204" pitchFamily="34" charset="0"/>
              <a:buChar char="•"/>
            </a:pPr>
            <a:r>
              <a:rPr lang="en-US" sz="1200" dirty="0" smtClean="0"/>
              <a:t>Veterans Services</a:t>
            </a:r>
          </a:p>
          <a:p>
            <a:pPr marL="111125" indent="-111125">
              <a:buFont typeface="Arial" panose="020B0604020202020204" pitchFamily="34" charset="0"/>
              <a:buChar char="•"/>
            </a:pPr>
            <a:r>
              <a:rPr lang="en-US" sz="1200" dirty="0" smtClean="0"/>
              <a:t>Career Center</a:t>
            </a:r>
          </a:p>
          <a:p>
            <a:pPr marL="111125" indent="-111125">
              <a:buFont typeface="Arial" panose="020B0604020202020204" pitchFamily="34" charset="0"/>
              <a:buChar char="•"/>
            </a:pPr>
            <a:r>
              <a:rPr lang="en-US" sz="1200" dirty="0" smtClean="0"/>
              <a:t>International Services</a:t>
            </a:r>
          </a:p>
          <a:p>
            <a:pPr marL="285750" indent="-285750">
              <a:buFont typeface="Arial" panose="020B0604020202020204" pitchFamily="34" charset="0"/>
              <a:buChar char="•"/>
            </a:pPr>
            <a:endParaRPr lang="en-US" sz="1200" dirty="0"/>
          </a:p>
        </p:txBody>
      </p:sp>
      <p:sp>
        <p:nvSpPr>
          <p:cNvPr id="13" name="TextBox 12"/>
          <p:cNvSpPr txBox="1"/>
          <p:nvPr/>
        </p:nvSpPr>
        <p:spPr>
          <a:xfrm>
            <a:off x="3615719" y="803915"/>
            <a:ext cx="1742637" cy="3785652"/>
          </a:xfrm>
          <a:prstGeom prst="rect">
            <a:avLst/>
          </a:prstGeom>
          <a:noFill/>
        </p:spPr>
        <p:txBody>
          <a:bodyPr wrap="square" rtlCol="0">
            <a:spAutoFit/>
          </a:bodyPr>
          <a:lstStyle/>
          <a:p>
            <a:pPr marL="111125" indent="-111125">
              <a:buFont typeface="Arial" panose="020B0604020202020204" pitchFamily="34" charset="0"/>
              <a:buChar char="•"/>
            </a:pPr>
            <a:r>
              <a:rPr lang="en-US" sz="1200" dirty="0">
                <a:solidFill>
                  <a:srgbClr val="FFC000"/>
                </a:solidFill>
              </a:rPr>
              <a:t>Biological Sciences</a:t>
            </a:r>
          </a:p>
          <a:p>
            <a:pPr marL="111125" indent="-111125">
              <a:buFont typeface="Arial" panose="020B0604020202020204" pitchFamily="34" charset="0"/>
              <a:buChar char="•"/>
            </a:pPr>
            <a:r>
              <a:rPr lang="en-US" sz="1200" dirty="0">
                <a:solidFill>
                  <a:srgbClr val="FFC000"/>
                </a:solidFill>
              </a:rPr>
              <a:t>English &amp; Film Studies</a:t>
            </a:r>
          </a:p>
          <a:p>
            <a:pPr marL="111125" indent="-111125">
              <a:buFont typeface="Arial" panose="020B0604020202020204" pitchFamily="34" charset="0"/>
              <a:buChar char="•"/>
            </a:pPr>
            <a:r>
              <a:rPr lang="en-US" sz="1200" dirty="0" smtClean="0"/>
              <a:t>UCIS Certificate Advisors</a:t>
            </a:r>
          </a:p>
          <a:p>
            <a:pPr marL="111125" indent="-111125">
              <a:buFont typeface="Arial" panose="020B0604020202020204" pitchFamily="34" charset="0"/>
              <a:buChar char="•"/>
            </a:pPr>
            <a:r>
              <a:rPr lang="en-US" sz="1200" dirty="0" smtClean="0"/>
              <a:t>Financial Aid Wellness Center</a:t>
            </a:r>
          </a:p>
          <a:p>
            <a:pPr marL="111125" indent="-111125">
              <a:buFont typeface="Arial" panose="020B0604020202020204" pitchFamily="34" charset="0"/>
              <a:buChar char="•"/>
            </a:pPr>
            <a:r>
              <a:rPr lang="en-US" sz="1200" dirty="0">
                <a:solidFill>
                  <a:schemeClr val="accent6">
                    <a:lumMod val="20000"/>
                    <a:lumOff val="80000"/>
                  </a:schemeClr>
                </a:solidFill>
              </a:rPr>
              <a:t>Study Lab </a:t>
            </a:r>
            <a:r>
              <a:rPr lang="en-US" sz="1200" dirty="0" smtClean="0">
                <a:solidFill>
                  <a:schemeClr val="accent6">
                    <a:lumMod val="20000"/>
                    <a:lumOff val="80000"/>
                  </a:schemeClr>
                </a:solidFill>
              </a:rPr>
              <a:t>Tutoring</a:t>
            </a:r>
            <a:endParaRPr lang="en-US" sz="1200" dirty="0" smtClean="0"/>
          </a:p>
          <a:p>
            <a:pPr marL="111125" indent="-111125">
              <a:buFont typeface="Arial" panose="020B0604020202020204" pitchFamily="34" charset="0"/>
              <a:buChar char="•"/>
            </a:pPr>
            <a:endParaRPr lang="en-US" sz="1200" dirty="0" smtClean="0"/>
          </a:p>
          <a:p>
            <a:pPr marL="111125" indent="-111125">
              <a:buFont typeface="Arial" panose="020B0604020202020204" pitchFamily="34" charset="0"/>
              <a:buChar char="•"/>
            </a:pPr>
            <a:endParaRPr lang="en-US" sz="1200" dirty="0"/>
          </a:p>
          <a:p>
            <a:pPr marL="111125" indent="-111125">
              <a:buFont typeface="Arial" panose="020B0604020202020204" pitchFamily="34" charset="0"/>
              <a:buChar char="•"/>
            </a:pPr>
            <a:endParaRPr lang="en-US" sz="1200" dirty="0" smtClean="0"/>
          </a:p>
          <a:p>
            <a:pPr marL="111125" indent="-111125">
              <a:buFont typeface="Arial" panose="020B0604020202020204" pitchFamily="34" charset="0"/>
              <a:buChar char="•"/>
            </a:pPr>
            <a:endParaRPr lang="en-US" sz="1200" dirty="0"/>
          </a:p>
          <a:p>
            <a:pPr marL="111125" indent="-111125">
              <a:buFont typeface="Arial" panose="020B0604020202020204" pitchFamily="34" charset="0"/>
              <a:buChar char="•"/>
            </a:pPr>
            <a:endParaRPr lang="en-US" sz="1200" dirty="0" smtClean="0"/>
          </a:p>
          <a:p>
            <a:endParaRPr lang="en-US" sz="1200" dirty="0"/>
          </a:p>
          <a:p>
            <a:pPr marL="111125" indent="-111125">
              <a:buFont typeface="Arial" panose="020B0604020202020204" pitchFamily="34" charset="0"/>
              <a:buChar char="•"/>
            </a:pPr>
            <a:r>
              <a:rPr lang="en-US" sz="1200" dirty="0" smtClean="0">
                <a:solidFill>
                  <a:schemeClr val="accent6">
                    <a:lumMod val="20000"/>
                    <a:lumOff val="80000"/>
                  </a:schemeClr>
                </a:solidFill>
              </a:rPr>
              <a:t>Pitt-Bradford Tutoring</a:t>
            </a:r>
          </a:p>
          <a:p>
            <a:pPr marL="111125" indent="-111125">
              <a:buFont typeface="Arial" panose="020B0604020202020204" pitchFamily="34" charset="0"/>
              <a:buChar char="•"/>
            </a:pPr>
            <a:r>
              <a:rPr lang="en-US" sz="1200" dirty="0" smtClean="0">
                <a:solidFill>
                  <a:schemeClr val="accent6">
                    <a:lumMod val="20000"/>
                    <a:lumOff val="80000"/>
                  </a:schemeClr>
                </a:solidFill>
              </a:rPr>
              <a:t>Components of Pitt-Johnstown Tutoring </a:t>
            </a:r>
          </a:p>
          <a:p>
            <a:pPr marL="111125" indent="-111125">
              <a:buFont typeface="Arial" panose="020B0604020202020204" pitchFamily="34" charset="0"/>
              <a:buChar char="•"/>
            </a:pPr>
            <a:r>
              <a:rPr lang="en-US" sz="1200" dirty="0" smtClean="0"/>
              <a:t>Pitt-Greensburg Career Center</a:t>
            </a:r>
          </a:p>
          <a:p>
            <a:pPr marL="285750" indent="-285750">
              <a:buFont typeface="Arial" panose="020B0604020202020204" pitchFamily="34" charset="0"/>
              <a:buChar char="•"/>
            </a:pPr>
            <a:endParaRPr lang="en-US" sz="1200" dirty="0"/>
          </a:p>
        </p:txBody>
      </p:sp>
      <p:sp>
        <p:nvSpPr>
          <p:cNvPr id="14" name="TextBox 13"/>
          <p:cNvSpPr txBox="1"/>
          <p:nvPr/>
        </p:nvSpPr>
        <p:spPr>
          <a:xfrm>
            <a:off x="5358356" y="803914"/>
            <a:ext cx="1827142" cy="4339650"/>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All UG in Social Work</a:t>
            </a:r>
          </a:p>
          <a:p>
            <a:pPr marL="111125" indent="-111125">
              <a:buFont typeface="Arial" panose="020B0604020202020204" pitchFamily="34" charset="0"/>
              <a:buChar char="•"/>
            </a:pPr>
            <a:r>
              <a:rPr lang="en-US" sz="1200" dirty="0" smtClean="0">
                <a:solidFill>
                  <a:srgbClr val="FFC000"/>
                </a:solidFill>
              </a:rPr>
              <a:t>All UG in SHRS</a:t>
            </a:r>
          </a:p>
          <a:p>
            <a:pPr marL="111125" indent="-111125">
              <a:buFont typeface="Arial" panose="020B0604020202020204" pitchFamily="34" charset="0"/>
              <a:buChar char="•"/>
            </a:pPr>
            <a:r>
              <a:rPr lang="en-US" sz="1200" dirty="0" smtClean="0">
                <a:solidFill>
                  <a:srgbClr val="FFC000"/>
                </a:solidFill>
              </a:rPr>
              <a:t>All UG in Dental Med</a:t>
            </a:r>
          </a:p>
          <a:p>
            <a:pPr marL="111125" indent="-111125">
              <a:buFont typeface="Arial" panose="020B0604020202020204" pitchFamily="34" charset="0"/>
              <a:buChar char="•"/>
            </a:pPr>
            <a:r>
              <a:rPr lang="en-US" sz="1200" dirty="0" smtClean="0">
                <a:solidFill>
                  <a:srgbClr val="FFC000"/>
                </a:solidFill>
              </a:rPr>
              <a:t>Communications</a:t>
            </a:r>
            <a:endParaRPr lang="en-US" sz="1200" dirty="0">
              <a:solidFill>
                <a:srgbClr val="FFC000"/>
              </a:solidFill>
            </a:endParaRPr>
          </a:p>
          <a:p>
            <a:pPr marL="111125" indent="-111125">
              <a:buFont typeface="Arial" panose="020B0604020202020204" pitchFamily="34" charset="0"/>
              <a:buChar char="•"/>
            </a:pPr>
            <a:r>
              <a:rPr lang="en-US" sz="1200" dirty="0">
                <a:solidFill>
                  <a:srgbClr val="FFC000"/>
                </a:solidFill>
              </a:rPr>
              <a:t>Economics</a:t>
            </a:r>
          </a:p>
          <a:p>
            <a:pPr marL="111125" indent="-111125">
              <a:buFont typeface="Arial" panose="020B0604020202020204" pitchFamily="34" charset="0"/>
              <a:buChar char="•"/>
            </a:pPr>
            <a:r>
              <a:rPr lang="en-US" sz="1200" dirty="0">
                <a:solidFill>
                  <a:srgbClr val="FFC000"/>
                </a:solidFill>
              </a:rPr>
              <a:t>Neuroscience</a:t>
            </a:r>
          </a:p>
          <a:p>
            <a:pPr marL="111125" indent="-111125">
              <a:buFont typeface="Arial" panose="020B0604020202020204" pitchFamily="34" charset="0"/>
              <a:buChar char="•"/>
            </a:pPr>
            <a:r>
              <a:rPr lang="en-US" sz="1200" dirty="0">
                <a:solidFill>
                  <a:srgbClr val="FFC000"/>
                </a:solidFill>
              </a:rPr>
              <a:t>Political Science</a:t>
            </a:r>
          </a:p>
          <a:p>
            <a:pPr marL="111125" indent="-111125">
              <a:buFont typeface="Arial" panose="020B0604020202020204" pitchFamily="34" charset="0"/>
              <a:buChar char="•"/>
            </a:pPr>
            <a:r>
              <a:rPr lang="en-US" sz="1200" dirty="0">
                <a:solidFill>
                  <a:srgbClr val="FFC000"/>
                </a:solidFill>
              </a:rPr>
              <a:t>Psychology</a:t>
            </a:r>
          </a:p>
          <a:p>
            <a:pPr marL="111125" indent="-111125">
              <a:buFont typeface="Arial" panose="020B0604020202020204" pitchFamily="34" charset="0"/>
              <a:buChar char="•"/>
            </a:pPr>
            <a:r>
              <a:rPr lang="en-US" sz="1200" dirty="0"/>
              <a:t>Study </a:t>
            </a:r>
            <a:r>
              <a:rPr lang="en-US" sz="1200" dirty="0" smtClean="0"/>
              <a:t>Abroad</a:t>
            </a:r>
            <a:endParaRPr lang="en-US" sz="1200" dirty="0"/>
          </a:p>
          <a:p>
            <a:pPr marL="111125" indent="-111125">
              <a:buFont typeface="Arial" panose="020B0604020202020204" pitchFamily="34" charset="0"/>
              <a:buChar char="•"/>
            </a:pPr>
            <a:r>
              <a:rPr lang="en-US" sz="1200" dirty="0" smtClean="0"/>
              <a:t>Student Services in Pharmacy</a:t>
            </a:r>
          </a:p>
          <a:p>
            <a:pPr marL="111125" indent="-111125">
              <a:buFont typeface="Arial" panose="020B0604020202020204" pitchFamily="34" charset="0"/>
              <a:buChar char="•"/>
            </a:pPr>
            <a:r>
              <a:rPr lang="en-US" sz="1200" dirty="0" smtClean="0">
                <a:solidFill>
                  <a:schemeClr val="accent6">
                    <a:lumMod val="20000"/>
                    <a:lumOff val="80000"/>
                  </a:schemeClr>
                </a:solidFill>
              </a:rPr>
              <a:t>Math Assistance Center</a:t>
            </a:r>
            <a:endParaRPr lang="en-US" sz="1200" dirty="0">
              <a:solidFill>
                <a:schemeClr val="accent6">
                  <a:lumMod val="20000"/>
                  <a:lumOff val="80000"/>
                </a:schemeClr>
              </a:solidFill>
            </a:endParaRPr>
          </a:p>
          <a:p>
            <a:endParaRPr lang="en-US" sz="1200" dirty="0"/>
          </a:p>
          <a:p>
            <a:pPr marL="111125" indent="-111125">
              <a:buFont typeface="Arial" panose="020B0604020202020204" pitchFamily="34" charset="0"/>
              <a:buChar char="•"/>
            </a:pPr>
            <a:r>
              <a:rPr lang="en-US" sz="1200" dirty="0">
                <a:solidFill>
                  <a:schemeClr val="tx2"/>
                </a:solidFill>
              </a:rPr>
              <a:t>Pitt-Bradford </a:t>
            </a:r>
            <a:r>
              <a:rPr lang="en-US" sz="1200" dirty="0" err="1">
                <a:solidFill>
                  <a:schemeClr val="tx2"/>
                </a:solidFill>
              </a:rPr>
              <a:t>Comm</a:t>
            </a:r>
            <a:r>
              <a:rPr lang="en-US" sz="1200" dirty="0">
                <a:solidFill>
                  <a:schemeClr val="tx2"/>
                </a:solidFill>
              </a:rPr>
              <a:t> &amp; Arts and </a:t>
            </a:r>
            <a:r>
              <a:rPr lang="en-US" sz="1200" dirty="0" err="1">
                <a:solidFill>
                  <a:schemeClr val="tx2"/>
                </a:solidFill>
              </a:rPr>
              <a:t>Beh</a:t>
            </a:r>
            <a:r>
              <a:rPr lang="en-US" sz="1200" dirty="0">
                <a:solidFill>
                  <a:schemeClr val="tx2"/>
                </a:solidFill>
              </a:rPr>
              <a:t> &amp; Social </a:t>
            </a:r>
            <a:r>
              <a:rPr lang="en-US" sz="1200" dirty="0" err="1">
                <a:solidFill>
                  <a:schemeClr val="tx2"/>
                </a:solidFill>
              </a:rPr>
              <a:t>Sci</a:t>
            </a:r>
            <a:r>
              <a:rPr lang="en-US" sz="1200" dirty="0">
                <a:solidFill>
                  <a:schemeClr val="tx2"/>
                </a:solidFill>
              </a:rPr>
              <a:t> Divisions</a:t>
            </a:r>
          </a:p>
          <a:p>
            <a:pPr marL="111125" indent="-111125">
              <a:buFont typeface="Arial" panose="020B0604020202020204" pitchFamily="34" charset="0"/>
              <a:buChar char="•"/>
            </a:pPr>
            <a:r>
              <a:rPr lang="en-US" sz="1200" dirty="0"/>
              <a:t>Pitt-Greensburg key academic affairs</a:t>
            </a:r>
          </a:p>
          <a:p>
            <a:pPr marL="111125" indent="-111125">
              <a:buFont typeface="Arial" panose="020B0604020202020204" pitchFamily="34" charset="0"/>
              <a:buChar char="•"/>
            </a:pPr>
            <a:r>
              <a:rPr lang="en-US" sz="1200" dirty="0">
                <a:solidFill>
                  <a:srgbClr val="FFC000"/>
                </a:solidFill>
              </a:rPr>
              <a:t>Pitt-Johnstown interested faculty </a:t>
            </a:r>
          </a:p>
          <a:p>
            <a:pPr marL="111125" indent="-111125">
              <a:buFont typeface="Arial" panose="020B0604020202020204" pitchFamily="34" charset="0"/>
              <a:buChar char="•"/>
            </a:pPr>
            <a:r>
              <a:rPr lang="en-US" sz="1200" dirty="0"/>
              <a:t>Pitt-Johnstown Career </a:t>
            </a:r>
            <a:r>
              <a:rPr lang="en-US" sz="1200" dirty="0" smtClean="0"/>
              <a:t>Center</a:t>
            </a:r>
            <a:endParaRPr lang="en-US" sz="1200" dirty="0"/>
          </a:p>
        </p:txBody>
      </p:sp>
      <p:pic>
        <p:nvPicPr>
          <p:cNvPr id="11" name="Picture 10" descr="cid:D71DD9C9CCF4164797EE655A5F822ADE@namprd04.prod.outlook.com"/>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7380051" y="4500663"/>
            <a:ext cx="1707204" cy="586120"/>
          </a:xfrm>
          <a:prstGeom prst="rect">
            <a:avLst/>
          </a:prstGeom>
          <a:noFill/>
          <a:ln>
            <a:noFill/>
          </a:ln>
        </p:spPr>
      </p:pic>
      <p:sp>
        <p:nvSpPr>
          <p:cNvPr id="17" name="TextBox 16"/>
          <p:cNvSpPr txBox="1"/>
          <p:nvPr/>
        </p:nvSpPr>
        <p:spPr>
          <a:xfrm>
            <a:off x="1873082" y="3345698"/>
            <a:ext cx="1816944" cy="1938992"/>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Pitt-Bradford Advising Center</a:t>
            </a:r>
          </a:p>
          <a:p>
            <a:pPr marL="111125" indent="-111125">
              <a:buFont typeface="Arial" panose="020B0604020202020204" pitchFamily="34" charset="0"/>
              <a:buChar char="•"/>
            </a:pPr>
            <a:r>
              <a:rPr lang="en-US" sz="1200" dirty="0" smtClean="0">
                <a:solidFill>
                  <a:srgbClr val="FFC000"/>
                </a:solidFill>
              </a:rPr>
              <a:t>Pitt-Bradford Bio &amp; Health Division</a:t>
            </a:r>
          </a:p>
          <a:p>
            <a:pPr marL="111125" indent="-111125">
              <a:buFont typeface="Arial" panose="020B0604020202020204" pitchFamily="34" charset="0"/>
              <a:buChar char="•"/>
            </a:pPr>
            <a:r>
              <a:rPr lang="en-US" sz="1200" dirty="0" smtClean="0">
                <a:solidFill>
                  <a:srgbClr val="FFC000"/>
                </a:solidFill>
              </a:rPr>
              <a:t>Pitt-Greensburg Advising Center</a:t>
            </a:r>
          </a:p>
          <a:p>
            <a:pPr marL="111125" indent="-111125">
              <a:buFont typeface="Arial" panose="020B0604020202020204" pitchFamily="34" charset="0"/>
              <a:buChar char="•"/>
            </a:pPr>
            <a:r>
              <a:rPr lang="en-US" sz="1200" dirty="0" smtClean="0">
                <a:solidFill>
                  <a:srgbClr val="FFC000"/>
                </a:solidFill>
              </a:rPr>
              <a:t>Pitt-Johnstown Academic Success Center</a:t>
            </a:r>
          </a:p>
          <a:p>
            <a:pPr marL="285750" indent="-285750">
              <a:buFont typeface="Arial" panose="020B0604020202020204" pitchFamily="34" charset="0"/>
              <a:buChar char="•"/>
            </a:pPr>
            <a:endParaRPr lang="en-US" sz="1200" dirty="0"/>
          </a:p>
        </p:txBody>
      </p:sp>
      <p:sp>
        <p:nvSpPr>
          <p:cNvPr id="3" name="TextBox 2"/>
          <p:cNvSpPr txBox="1"/>
          <p:nvPr/>
        </p:nvSpPr>
        <p:spPr>
          <a:xfrm>
            <a:off x="136187" y="3442973"/>
            <a:ext cx="1542342" cy="1200329"/>
          </a:xfrm>
          <a:prstGeom prst="rect">
            <a:avLst/>
          </a:prstGeom>
          <a:noFill/>
          <a:ln>
            <a:solidFill>
              <a:schemeClr val="tx1"/>
            </a:solidFill>
          </a:ln>
        </p:spPr>
        <p:txBody>
          <a:bodyPr wrap="square" rtlCol="0">
            <a:spAutoFit/>
          </a:bodyPr>
          <a:lstStyle/>
          <a:p>
            <a:pPr algn="ctr"/>
            <a:r>
              <a:rPr lang="en-US" sz="1200" u="sng" dirty="0" smtClean="0">
                <a:effectLst>
                  <a:outerShdw blurRad="38100" dist="38100" dir="2700000" algn="tl">
                    <a:srgbClr val="000000">
                      <a:alpha val="43137"/>
                    </a:srgbClr>
                  </a:outerShdw>
                </a:effectLst>
              </a:rPr>
              <a:t>Color Key</a:t>
            </a:r>
          </a:p>
          <a:p>
            <a:pPr algn="ctr"/>
            <a:r>
              <a:rPr lang="en-US" sz="1200" dirty="0">
                <a:solidFill>
                  <a:srgbClr val="FFC000"/>
                </a:solidFill>
              </a:rPr>
              <a:t>Primary Academic Advising Unit</a:t>
            </a:r>
          </a:p>
          <a:p>
            <a:pPr algn="ctr"/>
            <a:r>
              <a:rPr lang="en-US" sz="1200" dirty="0"/>
              <a:t>Support Unit</a:t>
            </a:r>
          </a:p>
          <a:p>
            <a:pPr algn="ctr"/>
            <a:r>
              <a:rPr lang="en-US" sz="1200" dirty="0">
                <a:solidFill>
                  <a:schemeClr val="accent6">
                    <a:lumMod val="20000"/>
                    <a:lumOff val="80000"/>
                  </a:schemeClr>
                </a:solidFill>
              </a:rPr>
              <a:t>Tutoring</a:t>
            </a:r>
            <a:endParaRPr lang="en-US" sz="1200" dirty="0"/>
          </a:p>
          <a:p>
            <a:pPr algn="ctr"/>
            <a:endParaRPr lang="en-US" sz="1200" dirty="0" smtClean="0"/>
          </a:p>
        </p:txBody>
      </p:sp>
    </p:spTree>
    <p:extLst>
      <p:ext uri="{BB962C8B-B14F-4D97-AF65-F5344CB8AC3E}">
        <p14:creationId xmlns:p14="http://schemas.microsoft.com/office/powerpoint/2010/main" val="1326943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136187" y="-89855"/>
          <a:ext cx="8780834" cy="1075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36187" y="803915"/>
            <a:ext cx="1657762" cy="1384995"/>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1</a:t>
            </a:r>
            <a:r>
              <a:rPr lang="en-US" sz="1200" baseline="30000" dirty="0" smtClean="0">
                <a:solidFill>
                  <a:srgbClr val="FFC000"/>
                </a:solidFill>
              </a:rPr>
              <a:t>st</a:t>
            </a:r>
            <a:r>
              <a:rPr lang="en-US" sz="1200" dirty="0" smtClean="0">
                <a:solidFill>
                  <a:srgbClr val="FFC000"/>
                </a:solidFill>
              </a:rPr>
              <a:t> year Engineering</a:t>
            </a:r>
          </a:p>
          <a:p>
            <a:pPr marL="111125" indent="-111125">
              <a:buFont typeface="Arial" panose="020B0604020202020204" pitchFamily="34" charset="0"/>
              <a:buChar char="•"/>
            </a:pPr>
            <a:r>
              <a:rPr lang="en-US" sz="1200" dirty="0" smtClean="0">
                <a:solidFill>
                  <a:srgbClr val="FFC000"/>
                </a:solidFill>
              </a:rPr>
              <a:t>All UG in Nursing</a:t>
            </a:r>
          </a:p>
          <a:p>
            <a:pPr marL="111125" indent="-111125">
              <a:buFont typeface="Arial" panose="020B0604020202020204" pitchFamily="34" charset="0"/>
              <a:buChar char="•"/>
            </a:pPr>
            <a:r>
              <a:rPr lang="en-US" sz="1200" dirty="0" smtClean="0">
                <a:solidFill>
                  <a:srgbClr val="FFC000"/>
                </a:solidFill>
              </a:rPr>
              <a:t>All UG in SCI</a:t>
            </a:r>
          </a:p>
          <a:p>
            <a:pPr marL="111125" indent="-111125">
              <a:buFont typeface="Arial" panose="020B0604020202020204" pitchFamily="34" charset="0"/>
              <a:buChar char="•"/>
            </a:pPr>
            <a:r>
              <a:rPr lang="en-US" sz="1200" dirty="0" smtClean="0"/>
              <a:t>ASSSA</a:t>
            </a:r>
          </a:p>
          <a:p>
            <a:pPr marL="111125" indent="-111125">
              <a:buFont typeface="Arial" panose="020B0604020202020204" pitchFamily="34" charset="0"/>
              <a:buChar char="•"/>
            </a:pPr>
            <a:r>
              <a:rPr lang="en-US" sz="1200" dirty="0" smtClean="0"/>
              <a:t>Residence Life</a:t>
            </a:r>
          </a:p>
          <a:p>
            <a:pPr marL="111125" indent="-111125">
              <a:buFont typeface="Arial" panose="020B0604020202020204" pitchFamily="34" charset="0"/>
              <a:buChar char="•"/>
            </a:pPr>
            <a:r>
              <a:rPr lang="en-US" sz="1200" dirty="0" smtClean="0">
                <a:solidFill>
                  <a:schemeClr val="accent6">
                    <a:lumMod val="20000"/>
                    <a:lumOff val="80000"/>
                  </a:schemeClr>
                </a:solidFill>
              </a:rPr>
              <a:t>Tutoring in Nursing</a:t>
            </a:r>
          </a:p>
          <a:p>
            <a:pPr marL="285750" indent="-285750">
              <a:buFont typeface="Arial" panose="020B0604020202020204" pitchFamily="34" charset="0"/>
              <a:buChar char="•"/>
            </a:pPr>
            <a:endParaRPr lang="en-US" sz="1200" dirty="0"/>
          </a:p>
        </p:txBody>
      </p:sp>
      <p:sp>
        <p:nvSpPr>
          <p:cNvPr id="12" name="TextBox 11"/>
          <p:cNvSpPr txBox="1"/>
          <p:nvPr/>
        </p:nvSpPr>
        <p:spPr>
          <a:xfrm>
            <a:off x="1873082" y="803915"/>
            <a:ext cx="1816944" cy="2677656"/>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All UG in Engineering</a:t>
            </a:r>
          </a:p>
          <a:p>
            <a:pPr marL="111125" indent="-111125">
              <a:buFont typeface="Arial" panose="020B0604020202020204" pitchFamily="34" charset="0"/>
              <a:buChar char="•"/>
            </a:pPr>
            <a:r>
              <a:rPr lang="en-US" sz="1200" dirty="0" smtClean="0">
                <a:solidFill>
                  <a:srgbClr val="FFC000"/>
                </a:solidFill>
              </a:rPr>
              <a:t>All UG in CGS</a:t>
            </a:r>
          </a:p>
          <a:p>
            <a:pPr marL="111125" indent="-111125">
              <a:buFont typeface="Arial" panose="020B0604020202020204" pitchFamily="34" charset="0"/>
              <a:buChar char="•"/>
            </a:pPr>
            <a:r>
              <a:rPr lang="en-US" sz="1200" dirty="0" smtClean="0">
                <a:solidFill>
                  <a:srgbClr val="FFC000"/>
                </a:solidFill>
              </a:rPr>
              <a:t>Dietrich Advising Center</a:t>
            </a:r>
          </a:p>
          <a:p>
            <a:pPr marL="111125" indent="-111125">
              <a:buFont typeface="Arial" panose="020B0604020202020204" pitchFamily="34" charset="0"/>
              <a:buChar char="•"/>
            </a:pPr>
            <a:r>
              <a:rPr lang="en-US" sz="1200" dirty="0" smtClean="0">
                <a:solidFill>
                  <a:srgbClr val="FFC000"/>
                </a:solidFill>
              </a:rPr>
              <a:t>TRIO/SSS Program</a:t>
            </a:r>
          </a:p>
          <a:p>
            <a:pPr marL="111125" indent="-111125">
              <a:buFont typeface="Arial" panose="020B0604020202020204" pitchFamily="34" charset="0"/>
              <a:buChar char="•"/>
            </a:pPr>
            <a:r>
              <a:rPr lang="en-US" sz="1200" dirty="0"/>
              <a:t>Pitt EXCEL</a:t>
            </a:r>
          </a:p>
          <a:p>
            <a:pPr marL="111125" indent="-111125">
              <a:buFont typeface="Arial" panose="020B0604020202020204" pitchFamily="34" charset="0"/>
              <a:buChar char="•"/>
            </a:pPr>
            <a:r>
              <a:rPr lang="en-US" sz="1200" dirty="0"/>
              <a:t>Engineering Retention</a:t>
            </a:r>
          </a:p>
          <a:p>
            <a:pPr marL="111125" indent="-111125">
              <a:buFont typeface="Arial" panose="020B0604020202020204" pitchFamily="34" charset="0"/>
              <a:buChar char="•"/>
            </a:pPr>
            <a:r>
              <a:rPr lang="en-US" sz="1200" dirty="0" smtClean="0"/>
              <a:t>Academic Coaching</a:t>
            </a:r>
          </a:p>
          <a:p>
            <a:pPr marL="111125" indent="-111125">
              <a:buFont typeface="Arial" panose="020B0604020202020204" pitchFamily="34" charset="0"/>
              <a:buChar char="•"/>
            </a:pPr>
            <a:r>
              <a:rPr lang="en-US" sz="1200" dirty="0" smtClean="0"/>
              <a:t>Honors College</a:t>
            </a:r>
          </a:p>
          <a:p>
            <a:pPr marL="111125" indent="-111125">
              <a:buFont typeface="Arial" panose="020B0604020202020204" pitchFamily="34" charset="0"/>
              <a:buChar char="•"/>
            </a:pPr>
            <a:r>
              <a:rPr lang="en-US" sz="1200" dirty="0" smtClean="0"/>
              <a:t>PIC – Health Careers</a:t>
            </a:r>
          </a:p>
          <a:p>
            <a:pPr marL="111125" indent="-111125">
              <a:buFont typeface="Arial" panose="020B0604020202020204" pitchFamily="34" charset="0"/>
              <a:buChar char="•"/>
            </a:pPr>
            <a:r>
              <a:rPr lang="en-US" sz="1200" dirty="0" smtClean="0"/>
              <a:t>Veterans Services</a:t>
            </a:r>
          </a:p>
          <a:p>
            <a:pPr marL="111125" indent="-111125">
              <a:buFont typeface="Arial" panose="020B0604020202020204" pitchFamily="34" charset="0"/>
              <a:buChar char="•"/>
            </a:pPr>
            <a:r>
              <a:rPr lang="en-US" sz="1200" dirty="0" smtClean="0"/>
              <a:t>Career Center</a:t>
            </a:r>
          </a:p>
          <a:p>
            <a:pPr marL="111125" indent="-111125">
              <a:buFont typeface="Arial" panose="020B0604020202020204" pitchFamily="34" charset="0"/>
              <a:buChar char="•"/>
            </a:pPr>
            <a:r>
              <a:rPr lang="en-US" sz="1200" dirty="0" smtClean="0"/>
              <a:t>International Services</a:t>
            </a:r>
          </a:p>
          <a:p>
            <a:pPr marL="285750" indent="-285750">
              <a:buFont typeface="Arial" panose="020B0604020202020204" pitchFamily="34" charset="0"/>
              <a:buChar char="•"/>
            </a:pPr>
            <a:endParaRPr lang="en-US" sz="1200" dirty="0"/>
          </a:p>
        </p:txBody>
      </p:sp>
      <p:sp>
        <p:nvSpPr>
          <p:cNvPr id="13" name="TextBox 12"/>
          <p:cNvSpPr txBox="1"/>
          <p:nvPr/>
        </p:nvSpPr>
        <p:spPr>
          <a:xfrm>
            <a:off x="3615719" y="803915"/>
            <a:ext cx="1742637" cy="3785652"/>
          </a:xfrm>
          <a:prstGeom prst="rect">
            <a:avLst/>
          </a:prstGeom>
          <a:noFill/>
        </p:spPr>
        <p:txBody>
          <a:bodyPr wrap="square" rtlCol="0">
            <a:spAutoFit/>
          </a:bodyPr>
          <a:lstStyle/>
          <a:p>
            <a:pPr marL="111125" indent="-111125">
              <a:buFont typeface="Arial" panose="020B0604020202020204" pitchFamily="34" charset="0"/>
              <a:buChar char="•"/>
            </a:pPr>
            <a:r>
              <a:rPr lang="en-US" sz="1200" dirty="0">
                <a:solidFill>
                  <a:srgbClr val="FFC000"/>
                </a:solidFill>
              </a:rPr>
              <a:t>Biological Sciences</a:t>
            </a:r>
          </a:p>
          <a:p>
            <a:pPr marL="111125" indent="-111125">
              <a:buFont typeface="Arial" panose="020B0604020202020204" pitchFamily="34" charset="0"/>
              <a:buChar char="•"/>
            </a:pPr>
            <a:r>
              <a:rPr lang="en-US" sz="1200" dirty="0">
                <a:solidFill>
                  <a:srgbClr val="FFC000"/>
                </a:solidFill>
              </a:rPr>
              <a:t>English &amp; Film Studies</a:t>
            </a:r>
          </a:p>
          <a:p>
            <a:pPr marL="111125" indent="-111125">
              <a:buFont typeface="Arial" panose="020B0604020202020204" pitchFamily="34" charset="0"/>
              <a:buChar char="•"/>
            </a:pPr>
            <a:r>
              <a:rPr lang="en-US" sz="1200" dirty="0" smtClean="0"/>
              <a:t>UCIS Certificate Advisors</a:t>
            </a:r>
          </a:p>
          <a:p>
            <a:pPr marL="111125" indent="-111125">
              <a:buFont typeface="Arial" panose="020B0604020202020204" pitchFamily="34" charset="0"/>
              <a:buChar char="•"/>
            </a:pPr>
            <a:r>
              <a:rPr lang="en-US" sz="1200" dirty="0" smtClean="0"/>
              <a:t>Financial Aid Wellness Center</a:t>
            </a:r>
          </a:p>
          <a:p>
            <a:pPr marL="111125" indent="-111125">
              <a:buFont typeface="Arial" panose="020B0604020202020204" pitchFamily="34" charset="0"/>
              <a:buChar char="•"/>
            </a:pPr>
            <a:r>
              <a:rPr lang="en-US" sz="1200" dirty="0">
                <a:solidFill>
                  <a:schemeClr val="accent6">
                    <a:lumMod val="20000"/>
                    <a:lumOff val="80000"/>
                  </a:schemeClr>
                </a:solidFill>
              </a:rPr>
              <a:t>Study Lab </a:t>
            </a:r>
            <a:r>
              <a:rPr lang="en-US" sz="1200" dirty="0" smtClean="0">
                <a:solidFill>
                  <a:schemeClr val="accent6">
                    <a:lumMod val="20000"/>
                    <a:lumOff val="80000"/>
                  </a:schemeClr>
                </a:solidFill>
              </a:rPr>
              <a:t>Tutoring</a:t>
            </a:r>
            <a:endParaRPr lang="en-US" sz="1200" dirty="0" smtClean="0"/>
          </a:p>
          <a:p>
            <a:pPr marL="111125" indent="-111125">
              <a:buFont typeface="Arial" panose="020B0604020202020204" pitchFamily="34" charset="0"/>
              <a:buChar char="•"/>
            </a:pPr>
            <a:endParaRPr lang="en-US" sz="1200" dirty="0" smtClean="0"/>
          </a:p>
          <a:p>
            <a:pPr marL="111125" indent="-111125">
              <a:buFont typeface="Arial" panose="020B0604020202020204" pitchFamily="34" charset="0"/>
              <a:buChar char="•"/>
            </a:pPr>
            <a:endParaRPr lang="en-US" sz="1200" dirty="0"/>
          </a:p>
          <a:p>
            <a:pPr marL="111125" indent="-111125">
              <a:buFont typeface="Arial" panose="020B0604020202020204" pitchFamily="34" charset="0"/>
              <a:buChar char="•"/>
            </a:pPr>
            <a:endParaRPr lang="en-US" sz="1200" dirty="0" smtClean="0"/>
          </a:p>
          <a:p>
            <a:pPr marL="111125" indent="-111125">
              <a:buFont typeface="Arial" panose="020B0604020202020204" pitchFamily="34" charset="0"/>
              <a:buChar char="•"/>
            </a:pPr>
            <a:endParaRPr lang="en-US" sz="1200" dirty="0"/>
          </a:p>
          <a:p>
            <a:pPr marL="111125" indent="-111125">
              <a:buFont typeface="Arial" panose="020B0604020202020204" pitchFamily="34" charset="0"/>
              <a:buChar char="•"/>
            </a:pPr>
            <a:endParaRPr lang="en-US" sz="1200" dirty="0" smtClean="0"/>
          </a:p>
          <a:p>
            <a:endParaRPr lang="en-US" sz="1200" dirty="0"/>
          </a:p>
          <a:p>
            <a:pPr marL="111125" indent="-111125">
              <a:buFont typeface="Arial" panose="020B0604020202020204" pitchFamily="34" charset="0"/>
              <a:buChar char="•"/>
            </a:pPr>
            <a:r>
              <a:rPr lang="en-US" sz="1200" dirty="0" smtClean="0">
                <a:solidFill>
                  <a:schemeClr val="accent6">
                    <a:lumMod val="20000"/>
                    <a:lumOff val="80000"/>
                  </a:schemeClr>
                </a:solidFill>
              </a:rPr>
              <a:t>Pitt-Bradford Tutoring</a:t>
            </a:r>
          </a:p>
          <a:p>
            <a:pPr marL="111125" indent="-111125">
              <a:buFont typeface="Arial" panose="020B0604020202020204" pitchFamily="34" charset="0"/>
              <a:buChar char="•"/>
            </a:pPr>
            <a:r>
              <a:rPr lang="en-US" sz="1200" dirty="0" smtClean="0">
                <a:solidFill>
                  <a:schemeClr val="accent6">
                    <a:lumMod val="20000"/>
                    <a:lumOff val="80000"/>
                  </a:schemeClr>
                </a:solidFill>
              </a:rPr>
              <a:t>Components of Pitt-Johnstown Tutoring </a:t>
            </a:r>
          </a:p>
          <a:p>
            <a:pPr marL="111125" indent="-111125">
              <a:buFont typeface="Arial" panose="020B0604020202020204" pitchFamily="34" charset="0"/>
              <a:buChar char="•"/>
            </a:pPr>
            <a:r>
              <a:rPr lang="en-US" sz="1200" dirty="0" smtClean="0"/>
              <a:t>Pitt-Greensburg Career Center</a:t>
            </a:r>
          </a:p>
          <a:p>
            <a:pPr marL="285750" indent="-285750">
              <a:buFont typeface="Arial" panose="020B0604020202020204" pitchFamily="34" charset="0"/>
              <a:buChar char="•"/>
            </a:pPr>
            <a:endParaRPr lang="en-US" sz="1200" dirty="0"/>
          </a:p>
        </p:txBody>
      </p:sp>
      <p:sp>
        <p:nvSpPr>
          <p:cNvPr id="14" name="TextBox 13"/>
          <p:cNvSpPr txBox="1"/>
          <p:nvPr/>
        </p:nvSpPr>
        <p:spPr>
          <a:xfrm>
            <a:off x="5358356" y="803914"/>
            <a:ext cx="1827142" cy="4524315"/>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All UG in Social Work</a:t>
            </a:r>
          </a:p>
          <a:p>
            <a:pPr marL="111125" indent="-111125">
              <a:buFont typeface="Arial" panose="020B0604020202020204" pitchFamily="34" charset="0"/>
              <a:buChar char="•"/>
            </a:pPr>
            <a:r>
              <a:rPr lang="en-US" sz="1200" dirty="0" smtClean="0">
                <a:solidFill>
                  <a:srgbClr val="FFC000"/>
                </a:solidFill>
              </a:rPr>
              <a:t>All UG in SHRS</a:t>
            </a:r>
          </a:p>
          <a:p>
            <a:pPr marL="111125" indent="-111125">
              <a:buFont typeface="Arial" panose="020B0604020202020204" pitchFamily="34" charset="0"/>
              <a:buChar char="•"/>
            </a:pPr>
            <a:r>
              <a:rPr lang="en-US" sz="1200" dirty="0" smtClean="0">
                <a:solidFill>
                  <a:srgbClr val="FFC000"/>
                </a:solidFill>
              </a:rPr>
              <a:t>All UG in Dental Med</a:t>
            </a:r>
          </a:p>
          <a:p>
            <a:pPr marL="111125" indent="-111125">
              <a:buFont typeface="Arial" panose="020B0604020202020204" pitchFamily="34" charset="0"/>
              <a:buChar char="•"/>
            </a:pPr>
            <a:r>
              <a:rPr lang="en-US" sz="1200" dirty="0" smtClean="0">
                <a:solidFill>
                  <a:srgbClr val="FFC000"/>
                </a:solidFill>
              </a:rPr>
              <a:t>Communications</a:t>
            </a:r>
            <a:endParaRPr lang="en-US" sz="1200" dirty="0">
              <a:solidFill>
                <a:srgbClr val="FFC000"/>
              </a:solidFill>
            </a:endParaRPr>
          </a:p>
          <a:p>
            <a:pPr marL="111125" indent="-111125">
              <a:buFont typeface="Arial" panose="020B0604020202020204" pitchFamily="34" charset="0"/>
              <a:buChar char="•"/>
            </a:pPr>
            <a:r>
              <a:rPr lang="en-US" sz="1200" dirty="0">
                <a:solidFill>
                  <a:srgbClr val="FFC000"/>
                </a:solidFill>
              </a:rPr>
              <a:t>Economics</a:t>
            </a:r>
          </a:p>
          <a:p>
            <a:pPr marL="111125" indent="-111125">
              <a:buFont typeface="Arial" panose="020B0604020202020204" pitchFamily="34" charset="0"/>
              <a:buChar char="•"/>
            </a:pPr>
            <a:r>
              <a:rPr lang="en-US" sz="1200" dirty="0">
                <a:solidFill>
                  <a:srgbClr val="FFC000"/>
                </a:solidFill>
              </a:rPr>
              <a:t>Neuroscience</a:t>
            </a:r>
          </a:p>
          <a:p>
            <a:pPr marL="111125" indent="-111125">
              <a:buFont typeface="Arial" panose="020B0604020202020204" pitchFamily="34" charset="0"/>
              <a:buChar char="•"/>
            </a:pPr>
            <a:r>
              <a:rPr lang="en-US" sz="1200" dirty="0">
                <a:solidFill>
                  <a:srgbClr val="FFC000"/>
                </a:solidFill>
              </a:rPr>
              <a:t>Political Science</a:t>
            </a:r>
          </a:p>
          <a:p>
            <a:pPr marL="111125" indent="-111125">
              <a:buFont typeface="Arial" panose="020B0604020202020204" pitchFamily="34" charset="0"/>
              <a:buChar char="•"/>
            </a:pPr>
            <a:r>
              <a:rPr lang="en-US" sz="1200" dirty="0">
                <a:solidFill>
                  <a:srgbClr val="FFC000"/>
                </a:solidFill>
              </a:rPr>
              <a:t>Psychology</a:t>
            </a:r>
          </a:p>
          <a:p>
            <a:pPr marL="111125" indent="-111125">
              <a:buFont typeface="Arial" panose="020B0604020202020204" pitchFamily="34" charset="0"/>
              <a:buChar char="•"/>
            </a:pPr>
            <a:r>
              <a:rPr lang="en-US" sz="1200" dirty="0"/>
              <a:t>Study </a:t>
            </a:r>
            <a:r>
              <a:rPr lang="en-US" sz="1200" dirty="0" smtClean="0"/>
              <a:t>Abroad</a:t>
            </a:r>
            <a:endParaRPr lang="en-US" sz="1200" dirty="0"/>
          </a:p>
          <a:p>
            <a:pPr marL="111125" indent="-111125">
              <a:buFont typeface="Arial" panose="020B0604020202020204" pitchFamily="34" charset="0"/>
              <a:buChar char="•"/>
            </a:pPr>
            <a:r>
              <a:rPr lang="en-US" sz="1200" dirty="0" smtClean="0"/>
              <a:t>Student Services in Pharmacy</a:t>
            </a:r>
          </a:p>
          <a:p>
            <a:pPr marL="111125" indent="-111125">
              <a:buFont typeface="Arial" panose="020B0604020202020204" pitchFamily="34" charset="0"/>
              <a:buChar char="•"/>
            </a:pPr>
            <a:r>
              <a:rPr lang="en-US" sz="1200" dirty="0" smtClean="0">
                <a:solidFill>
                  <a:schemeClr val="accent6">
                    <a:lumMod val="20000"/>
                    <a:lumOff val="80000"/>
                  </a:schemeClr>
                </a:solidFill>
              </a:rPr>
              <a:t>Math Assistance Center</a:t>
            </a:r>
            <a:endParaRPr lang="en-US" sz="1200" dirty="0">
              <a:solidFill>
                <a:schemeClr val="accent6">
                  <a:lumMod val="20000"/>
                  <a:lumOff val="80000"/>
                </a:schemeClr>
              </a:solidFill>
            </a:endParaRPr>
          </a:p>
          <a:p>
            <a:endParaRPr lang="en-US" sz="1200" dirty="0"/>
          </a:p>
          <a:p>
            <a:pPr marL="111125" indent="-111125">
              <a:buFont typeface="Arial" panose="020B0604020202020204" pitchFamily="34" charset="0"/>
              <a:buChar char="•"/>
            </a:pPr>
            <a:r>
              <a:rPr lang="en-US" sz="1200" dirty="0" smtClean="0">
                <a:solidFill>
                  <a:schemeClr val="tx2"/>
                </a:solidFill>
              </a:rPr>
              <a:t>Pitt-Bradford </a:t>
            </a:r>
            <a:r>
              <a:rPr lang="en-US" sz="1200" dirty="0" err="1" smtClean="0">
                <a:solidFill>
                  <a:schemeClr val="tx2"/>
                </a:solidFill>
              </a:rPr>
              <a:t>Comm</a:t>
            </a:r>
            <a:r>
              <a:rPr lang="en-US" sz="1200" dirty="0" smtClean="0">
                <a:solidFill>
                  <a:schemeClr val="tx2"/>
                </a:solidFill>
              </a:rPr>
              <a:t> &amp; Arts and </a:t>
            </a:r>
            <a:r>
              <a:rPr lang="en-US" sz="1200" dirty="0" err="1" smtClean="0">
                <a:solidFill>
                  <a:schemeClr val="tx2"/>
                </a:solidFill>
              </a:rPr>
              <a:t>Beh</a:t>
            </a:r>
            <a:r>
              <a:rPr lang="en-US" sz="1200" dirty="0" smtClean="0">
                <a:solidFill>
                  <a:schemeClr val="tx2"/>
                </a:solidFill>
              </a:rPr>
              <a:t> &amp; Social </a:t>
            </a:r>
            <a:r>
              <a:rPr lang="en-US" sz="1200" dirty="0" err="1" smtClean="0">
                <a:solidFill>
                  <a:schemeClr val="tx2"/>
                </a:solidFill>
              </a:rPr>
              <a:t>Sci</a:t>
            </a:r>
            <a:r>
              <a:rPr lang="en-US" sz="1200" dirty="0" smtClean="0">
                <a:solidFill>
                  <a:schemeClr val="tx2"/>
                </a:solidFill>
              </a:rPr>
              <a:t> Divisions</a:t>
            </a:r>
          </a:p>
          <a:p>
            <a:pPr marL="111125" indent="-111125">
              <a:buFont typeface="Arial" panose="020B0604020202020204" pitchFamily="34" charset="0"/>
              <a:buChar char="•"/>
            </a:pPr>
            <a:r>
              <a:rPr lang="en-US" sz="1200" dirty="0" smtClean="0"/>
              <a:t>Pitt-Greensburg key academic affairs</a:t>
            </a:r>
          </a:p>
          <a:p>
            <a:pPr marL="111125" indent="-111125">
              <a:buFont typeface="Arial" panose="020B0604020202020204" pitchFamily="34" charset="0"/>
              <a:buChar char="•"/>
            </a:pPr>
            <a:r>
              <a:rPr lang="en-US" sz="1200" dirty="0" smtClean="0">
                <a:solidFill>
                  <a:srgbClr val="FFC000"/>
                </a:solidFill>
              </a:rPr>
              <a:t>Pitt-Johnstown interested faculty </a:t>
            </a:r>
          </a:p>
          <a:p>
            <a:pPr marL="111125" indent="-111125">
              <a:buFont typeface="Arial" panose="020B0604020202020204" pitchFamily="34" charset="0"/>
              <a:buChar char="•"/>
            </a:pPr>
            <a:r>
              <a:rPr lang="en-US" sz="1200" dirty="0" smtClean="0"/>
              <a:t>Pitt-Johnstown Career Center</a:t>
            </a:r>
          </a:p>
          <a:p>
            <a:pPr marL="285750" indent="-285750">
              <a:buFont typeface="Arial" panose="020B0604020202020204" pitchFamily="34" charset="0"/>
              <a:buChar char="•"/>
            </a:pPr>
            <a:endParaRPr lang="en-US" sz="1200" dirty="0"/>
          </a:p>
        </p:txBody>
      </p:sp>
      <p:sp>
        <p:nvSpPr>
          <p:cNvPr id="15" name="TextBox 14"/>
          <p:cNvSpPr txBox="1"/>
          <p:nvPr/>
        </p:nvSpPr>
        <p:spPr>
          <a:xfrm>
            <a:off x="7095251" y="803913"/>
            <a:ext cx="1900903" cy="1938992"/>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Anthropology</a:t>
            </a:r>
          </a:p>
          <a:p>
            <a:pPr marL="111125" indent="-111125">
              <a:buFont typeface="Arial" panose="020B0604020202020204" pitchFamily="34" charset="0"/>
              <a:buChar char="•"/>
            </a:pPr>
            <a:r>
              <a:rPr lang="en-US" sz="1200" dirty="0" smtClean="0">
                <a:solidFill>
                  <a:srgbClr val="FFC000"/>
                </a:solidFill>
              </a:rPr>
              <a:t>Chemistry</a:t>
            </a:r>
          </a:p>
          <a:p>
            <a:pPr marL="111125" indent="-111125">
              <a:buFont typeface="Arial" panose="020B0604020202020204" pitchFamily="34" charset="0"/>
              <a:buChar char="•"/>
            </a:pPr>
            <a:r>
              <a:rPr lang="en-US" sz="1200" dirty="0" smtClean="0">
                <a:solidFill>
                  <a:srgbClr val="FFC000"/>
                </a:solidFill>
              </a:rPr>
              <a:t>Geology &amp; Environmental Science</a:t>
            </a:r>
          </a:p>
          <a:p>
            <a:pPr marL="111125" indent="-111125">
              <a:buFont typeface="Arial" panose="020B0604020202020204" pitchFamily="34" charset="0"/>
              <a:buChar char="•"/>
            </a:pPr>
            <a:r>
              <a:rPr lang="en-US" sz="1200" dirty="0" smtClean="0">
                <a:solidFill>
                  <a:srgbClr val="FFC000"/>
                </a:solidFill>
              </a:rPr>
              <a:t>History</a:t>
            </a:r>
          </a:p>
          <a:p>
            <a:pPr marL="111125" indent="-111125">
              <a:buFont typeface="Arial" panose="020B0604020202020204" pitchFamily="34" charset="0"/>
              <a:buChar char="•"/>
            </a:pPr>
            <a:r>
              <a:rPr lang="en-US" sz="1200" dirty="0" smtClean="0">
                <a:solidFill>
                  <a:srgbClr val="FFC000"/>
                </a:solidFill>
              </a:rPr>
              <a:t>Mathematics</a:t>
            </a:r>
          </a:p>
          <a:p>
            <a:pPr marL="111125" indent="-111125">
              <a:buFont typeface="Arial" panose="020B0604020202020204" pitchFamily="34" charset="0"/>
              <a:buChar char="•"/>
            </a:pPr>
            <a:r>
              <a:rPr lang="en-US" sz="1200" dirty="0" smtClean="0">
                <a:solidFill>
                  <a:srgbClr val="FFC000"/>
                </a:solidFill>
              </a:rPr>
              <a:t>Physics &amp; Astronomy</a:t>
            </a:r>
          </a:p>
          <a:p>
            <a:pPr marL="111125" indent="-111125">
              <a:buFont typeface="Arial" panose="020B0604020202020204" pitchFamily="34" charset="0"/>
              <a:buChar char="•"/>
            </a:pPr>
            <a:r>
              <a:rPr lang="en-US" sz="1200" dirty="0" smtClean="0">
                <a:solidFill>
                  <a:srgbClr val="FFC000"/>
                </a:solidFill>
              </a:rPr>
              <a:t>Sociology</a:t>
            </a:r>
          </a:p>
          <a:p>
            <a:pPr marL="111125" indent="-111125">
              <a:buFont typeface="Arial" panose="020B0604020202020204" pitchFamily="34" charset="0"/>
              <a:buChar char="•"/>
            </a:pPr>
            <a:r>
              <a:rPr lang="en-US" sz="1200" dirty="0" smtClean="0">
                <a:solidFill>
                  <a:srgbClr val="FFC000"/>
                </a:solidFill>
              </a:rPr>
              <a:t>Statistics</a:t>
            </a:r>
          </a:p>
          <a:p>
            <a:pPr marL="285750" indent="-285750">
              <a:buFont typeface="Arial" panose="020B0604020202020204" pitchFamily="34" charset="0"/>
              <a:buChar char="•"/>
            </a:pPr>
            <a:endParaRPr lang="en-US" sz="1200" dirty="0"/>
          </a:p>
        </p:txBody>
      </p:sp>
      <p:pic>
        <p:nvPicPr>
          <p:cNvPr id="11" name="Picture 10" descr="cid:D71DD9C9CCF4164797EE655A5F822ADE@namprd04.prod.outlook.com"/>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7380051" y="4500663"/>
            <a:ext cx="1707204" cy="586120"/>
          </a:xfrm>
          <a:prstGeom prst="rect">
            <a:avLst/>
          </a:prstGeom>
          <a:noFill/>
          <a:ln>
            <a:noFill/>
          </a:ln>
        </p:spPr>
      </p:pic>
      <p:sp>
        <p:nvSpPr>
          <p:cNvPr id="17" name="TextBox 16"/>
          <p:cNvSpPr txBox="1"/>
          <p:nvPr/>
        </p:nvSpPr>
        <p:spPr>
          <a:xfrm>
            <a:off x="1873082" y="3345698"/>
            <a:ext cx="1816944" cy="1938992"/>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Pitt-Bradford Advising Center</a:t>
            </a:r>
          </a:p>
          <a:p>
            <a:pPr marL="111125" indent="-111125">
              <a:buFont typeface="Arial" panose="020B0604020202020204" pitchFamily="34" charset="0"/>
              <a:buChar char="•"/>
            </a:pPr>
            <a:r>
              <a:rPr lang="en-US" sz="1200" dirty="0" smtClean="0">
                <a:solidFill>
                  <a:srgbClr val="FFC000"/>
                </a:solidFill>
              </a:rPr>
              <a:t>Pitt-Bradford Bio &amp; Health Division</a:t>
            </a:r>
          </a:p>
          <a:p>
            <a:pPr marL="111125" indent="-111125">
              <a:buFont typeface="Arial" panose="020B0604020202020204" pitchFamily="34" charset="0"/>
              <a:buChar char="•"/>
            </a:pPr>
            <a:r>
              <a:rPr lang="en-US" sz="1200" dirty="0" smtClean="0">
                <a:solidFill>
                  <a:srgbClr val="FFC000"/>
                </a:solidFill>
              </a:rPr>
              <a:t>Pitt-Greensburg Advising Center</a:t>
            </a:r>
          </a:p>
          <a:p>
            <a:pPr marL="111125" indent="-111125">
              <a:buFont typeface="Arial" panose="020B0604020202020204" pitchFamily="34" charset="0"/>
              <a:buChar char="•"/>
            </a:pPr>
            <a:r>
              <a:rPr lang="en-US" sz="1200" dirty="0" smtClean="0">
                <a:solidFill>
                  <a:srgbClr val="FFC000"/>
                </a:solidFill>
              </a:rPr>
              <a:t>Pitt-Johnstown Academic Success Center</a:t>
            </a:r>
          </a:p>
          <a:p>
            <a:pPr marL="285750" indent="-285750">
              <a:buFont typeface="Arial" panose="020B0604020202020204" pitchFamily="34" charset="0"/>
              <a:buChar char="•"/>
            </a:pPr>
            <a:endParaRPr lang="en-US" sz="1200" dirty="0"/>
          </a:p>
        </p:txBody>
      </p:sp>
      <p:sp>
        <p:nvSpPr>
          <p:cNvPr id="3" name="TextBox 2"/>
          <p:cNvSpPr txBox="1"/>
          <p:nvPr/>
        </p:nvSpPr>
        <p:spPr>
          <a:xfrm>
            <a:off x="136187" y="3442973"/>
            <a:ext cx="1542342" cy="1200329"/>
          </a:xfrm>
          <a:prstGeom prst="rect">
            <a:avLst/>
          </a:prstGeom>
          <a:noFill/>
          <a:ln>
            <a:solidFill>
              <a:schemeClr val="tx1"/>
            </a:solidFill>
          </a:ln>
        </p:spPr>
        <p:txBody>
          <a:bodyPr wrap="square" rtlCol="0">
            <a:spAutoFit/>
          </a:bodyPr>
          <a:lstStyle/>
          <a:p>
            <a:pPr algn="ctr"/>
            <a:r>
              <a:rPr lang="en-US" sz="1200" u="sng" dirty="0" smtClean="0">
                <a:effectLst>
                  <a:outerShdw blurRad="38100" dist="38100" dir="2700000" algn="tl">
                    <a:srgbClr val="000000">
                      <a:alpha val="43137"/>
                    </a:srgbClr>
                  </a:outerShdw>
                </a:effectLst>
              </a:rPr>
              <a:t>Color Key</a:t>
            </a:r>
          </a:p>
          <a:p>
            <a:pPr algn="ctr"/>
            <a:r>
              <a:rPr lang="en-US" sz="1200" dirty="0">
                <a:solidFill>
                  <a:srgbClr val="FFC000"/>
                </a:solidFill>
              </a:rPr>
              <a:t>Primary Academic Advising Unit</a:t>
            </a:r>
          </a:p>
          <a:p>
            <a:pPr algn="ctr"/>
            <a:r>
              <a:rPr lang="en-US" sz="1200" dirty="0"/>
              <a:t>Support Unit</a:t>
            </a:r>
          </a:p>
          <a:p>
            <a:pPr algn="ctr"/>
            <a:r>
              <a:rPr lang="en-US" sz="1200" dirty="0">
                <a:solidFill>
                  <a:schemeClr val="accent6">
                    <a:lumMod val="20000"/>
                    <a:lumOff val="80000"/>
                  </a:schemeClr>
                </a:solidFill>
              </a:rPr>
              <a:t>Tutoring</a:t>
            </a:r>
            <a:endParaRPr lang="en-US" sz="1200" dirty="0"/>
          </a:p>
          <a:p>
            <a:pPr algn="ctr"/>
            <a:endParaRPr lang="en-US" sz="1200" dirty="0" smtClean="0"/>
          </a:p>
        </p:txBody>
      </p:sp>
      <p:graphicFrame>
        <p:nvGraphicFramePr>
          <p:cNvPr id="16" name="Diagram 15"/>
          <p:cNvGraphicFramePr/>
          <p:nvPr>
            <p:extLst>
              <p:ext uri="{D42A27DB-BD31-4B8C-83A1-F6EECF244321}">
                <p14:modId xmlns:p14="http://schemas.microsoft.com/office/powerpoint/2010/main" val="144070520"/>
              </p:ext>
            </p:extLst>
          </p:nvPr>
        </p:nvGraphicFramePr>
        <p:xfrm>
          <a:off x="6875515" y="2543055"/>
          <a:ext cx="2286000" cy="107559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8" name="TextBox 17"/>
          <p:cNvSpPr txBox="1"/>
          <p:nvPr/>
        </p:nvSpPr>
        <p:spPr>
          <a:xfrm>
            <a:off x="7112835" y="3436825"/>
            <a:ext cx="2094691" cy="646331"/>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rgbClr val="FFC000"/>
                </a:solidFill>
              </a:rPr>
              <a:t>Remaining Dietrich Departments </a:t>
            </a:r>
          </a:p>
          <a:p>
            <a:pPr marL="285750" indent="-285750">
              <a:buFont typeface="Arial" panose="020B0604020202020204" pitchFamily="34" charset="0"/>
              <a:buChar char="•"/>
            </a:pPr>
            <a:endParaRPr lang="en-US" sz="1200" dirty="0">
              <a:solidFill>
                <a:srgbClr val="FFC000"/>
              </a:solidFill>
            </a:endParaRPr>
          </a:p>
        </p:txBody>
      </p:sp>
    </p:spTree>
    <p:extLst>
      <p:ext uri="{BB962C8B-B14F-4D97-AF65-F5344CB8AC3E}">
        <p14:creationId xmlns:p14="http://schemas.microsoft.com/office/powerpoint/2010/main" val="2710237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Referrals</a:t>
            </a:r>
            <a:endParaRPr lang="en-US" sz="4000" dirty="0"/>
          </a:p>
        </p:txBody>
      </p:sp>
      <p:graphicFrame>
        <p:nvGraphicFramePr>
          <p:cNvPr id="5" name="Content Placeholder 4"/>
          <p:cNvGraphicFramePr>
            <a:graphicFrameLocks noGrp="1"/>
          </p:cNvGraphicFramePr>
          <p:nvPr>
            <p:ph idx="1"/>
            <p:extLst/>
          </p:nvPr>
        </p:nvGraphicFramePr>
        <p:xfrm>
          <a:off x="628650" y="1069866"/>
          <a:ext cx="7886700" cy="3230880"/>
        </p:xfrm>
        <a:graphic>
          <a:graphicData uri="http://schemas.openxmlformats.org/drawingml/2006/table">
            <a:tbl>
              <a:tblPr firstRow="1" bandRow="1">
                <a:tableStyleId>{073A0DAA-6AF3-43AB-8588-CEC1D06C72B9}</a:tableStyleId>
              </a:tblPr>
              <a:tblGrid>
                <a:gridCol w="3943350">
                  <a:extLst>
                    <a:ext uri="{9D8B030D-6E8A-4147-A177-3AD203B41FA5}">
                      <a16:colId xmlns:a16="http://schemas.microsoft.com/office/drawing/2014/main" val="2896617699"/>
                    </a:ext>
                  </a:extLst>
                </a:gridCol>
                <a:gridCol w="3943350">
                  <a:extLst>
                    <a:ext uri="{9D8B030D-6E8A-4147-A177-3AD203B41FA5}">
                      <a16:colId xmlns:a16="http://schemas.microsoft.com/office/drawing/2014/main" val="478477309"/>
                    </a:ext>
                  </a:extLst>
                </a:gridCol>
              </a:tblGrid>
              <a:tr h="370840">
                <a:tc>
                  <a:txBody>
                    <a:bodyPr/>
                    <a:lstStyle/>
                    <a:p>
                      <a:r>
                        <a:rPr lang="en-US" sz="2400" dirty="0" smtClean="0">
                          <a:solidFill>
                            <a:schemeClr val="tx1"/>
                          </a:solidFill>
                        </a:rPr>
                        <a:t>Currently in Platform</a:t>
                      </a:r>
                      <a:endParaRPr lang="en-US" sz="2400" dirty="0">
                        <a:solidFill>
                          <a:schemeClr val="tx1"/>
                        </a:solidFill>
                      </a:endParaRPr>
                    </a:p>
                  </a:txBody>
                  <a:tcPr/>
                </a:tc>
                <a:tc>
                  <a:txBody>
                    <a:bodyPr/>
                    <a:lstStyle/>
                    <a:p>
                      <a:r>
                        <a:rPr lang="en-US" sz="2400" dirty="0" smtClean="0">
                          <a:solidFill>
                            <a:schemeClr val="tx1"/>
                          </a:solidFill>
                        </a:rPr>
                        <a:t>Coming</a:t>
                      </a:r>
                      <a:r>
                        <a:rPr lang="en-US" sz="2400" baseline="0" dirty="0" smtClean="0">
                          <a:solidFill>
                            <a:schemeClr val="tx1"/>
                          </a:solidFill>
                        </a:rPr>
                        <a:t> Soon…</a:t>
                      </a:r>
                      <a:endParaRPr lang="en-US" sz="2400" dirty="0">
                        <a:solidFill>
                          <a:schemeClr val="tx1"/>
                        </a:solidFill>
                      </a:endParaRPr>
                    </a:p>
                  </a:txBody>
                  <a:tcPr/>
                </a:tc>
                <a:extLst>
                  <a:ext uri="{0D108BD9-81ED-4DB2-BD59-A6C34878D82A}">
                    <a16:rowId xmlns:a16="http://schemas.microsoft.com/office/drawing/2014/main" val="2603092462"/>
                  </a:ext>
                </a:extLst>
              </a:tr>
              <a:tr h="370840">
                <a:tc>
                  <a:txBody>
                    <a:bodyPr/>
                    <a:lstStyle/>
                    <a:p>
                      <a:pPr marL="342900" indent="-342900">
                        <a:buFont typeface="Arial" panose="020B0604020202020204" pitchFamily="34" charset="0"/>
                        <a:buChar char="•"/>
                      </a:pPr>
                      <a:r>
                        <a:rPr lang="en-US" sz="2000" dirty="0" smtClean="0"/>
                        <a:t>Academic Advisor</a:t>
                      </a:r>
                    </a:p>
                  </a:txBody>
                  <a:tcPr/>
                </a:tc>
                <a:tc>
                  <a:txBody>
                    <a:bodyPr/>
                    <a:lstStyle/>
                    <a:p>
                      <a:pPr marL="342900" indent="-342900">
                        <a:buFont typeface="Arial" panose="020B0604020202020204" pitchFamily="34" charset="0"/>
                        <a:buChar char="•"/>
                      </a:pPr>
                      <a:r>
                        <a:rPr lang="en-US" sz="2000" dirty="0" smtClean="0"/>
                        <a:t>International Services</a:t>
                      </a:r>
                      <a:endParaRPr lang="en-US" sz="2000" dirty="0"/>
                    </a:p>
                  </a:txBody>
                  <a:tcPr/>
                </a:tc>
                <a:extLst>
                  <a:ext uri="{0D108BD9-81ED-4DB2-BD59-A6C34878D82A}">
                    <a16:rowId xmlns:a16="http://schemas.microsoft.com/office/drawing/2014/main" val="1536494672"/>
                  </a:ext>
                </a:extLst>
              </a:tr>
              <a:tr h="370840">
                <a:tc>
                  <a:txBody>
                    <a:bodyPr/>
                    <a:lstStyle/>
                    <a:p>
                      <a:pPr marL="342900" indent="-342900">
                        <a:buFont typeface="Arial" panose="020B0604020202020204" pitchFamily="34" charset="0"/>
                        <a:buChar char="•"/>
                      </a:pPr>
                      <a:r>
                        <a:rPr lang="en-US" sz="2000" dirty="0" smtClean="0"/>
                        <a:t>Financial Aid</a:t>
                      </a:r>
                      <a:endParaRPr lang="en-US" sz="2000" dirty="0"/>
                    </a:p>
                  </a:txBody>
                  <a:tcPr/>
                </a:tc>
                <a:tc>
                  <a:txBody>
                    <a:bodyPr/>
                    <a:lstStyle/>
                    <a:p>
                      <a:pPr marL="342900" indent="-342900">
                        <a:buFont typeface="Arial" panose="020B0604020202020204" pitchFamily="34" charset="0"/>
                        <a:buChar char="•"/>
                      </a:pPr>
                      <a:r>
                        <a:rPr lang="en-US" sz="2000" dirty="0" smtClean="0"/>
                        <a:t>Career</a:t>
                      </a:r>
                      <a:r>
                        <a:rPr lang="en-US" sz="2000" baseline="0" dirty="0" smtClean="0"/>
                        <a:t> Center</a:t>
                      </a:r>
                      <a:endParaRPr lang="en-US" sz="2000" dirty="0"/>
                    </a:p>
                  </a:txBody>
                  <a:tcPr/>
                </a:tc>
                <a:extLst>
                  <a:ext uri="{0D108BD9-81ED-4DB2-BD59-A6C34878D82A}">
                    <a16:rowId xmlns:a16="http://schemas.microsoft.com/office/drawing/2014/main" val="1770017141"/>
                  </a:ext>
                </a:extLst>
              </a:tr>
              <a:tr h="370840">
                <a:tc>
                  <a:txBody>
                    <a:bodyPr/>
                    <a:lstStyle/>
                    <a:p>
                      <a:pPr marL="342900" indent="-342900">
                        <a:buFont typeface="Arial" panose="020B0604020202020204" pitchFamily="34" charset="0"/>
                        <a:buChar char="•"/>
                      </a:pPr>
                      <a:r>
                        <a:rPr lang="en-US" sz="2000" dirty="0" smtClean="0"/>
                        <a:t>Honors</a:t>
                      </a:r>
                      <a:r>
                        <a:rPr lang="en-US" sz="2000" baseline="0" dirty="0" smtClean="0"/>
                        <a:t> College</a:t>
                      </a:r>
                      <a:endParaRPr lang="en-US" sz="2000" dirty="0"/>
                    </a:p>
                  </a:txBody>
                  <a:tcPr/>
                </a:tc>
                <a:tc>
                  <a:txBody>
                    <a:bodyPr/>
                    <a:lstStyle/>
                    <a:p>
                      <a:pPr marL="342900" indent="-342900">
                        <a:buFont typeface="Arial" panose="020B0604020202020204" pitchFamily="34" charset="0"/>
                        <a:buChar char="•"/>
                      </a:pPr>
                      <a:r>
                        <a:rPr lang="en-US" sz="2000" dirty="0" smtClean="0"/>
                        <a:t>Study Lab</a:t>
                      </a:r>
                      <a:endParaRPr lang="en-US" sz="2000" dirty="0"/>
                    </a:p>
                  </a:txBody>
                  <a:tcPr/>
                </a:tc>
                <a:extLst>
                  <a:ext uri="{0D108BD9-81ED-4DB2-BD59-A6C34878D82A}">
                    <a16:rowId xmlns:a16="http://schemas.microsoft.com/office/drawing/2014/main" val="1878732043"/>
                  </a:ext>
                </a:extLst>
              </a:tr>
              <a:tr h="370840">
                <a:tc>
                  <a:txBody>
                    <a:bodyPr/>
                    <a:lstStyle/>
                    <a:p>
                      <a:pPr marL="342900" indent="-342900">
                        <a:buFont typeface="Arial" panose="020B0604020202020204" pitchFamily="34" charset="0"/>
                        <a:buChar char="•"/>
                      </a:pPr>
                      <a:r>
                        <a:rPr lang="en-US" sz="2000" dirty="0" smtClean="0"/>
                        <a:t>PIC</a:t>
                      </a:r>
                      <a:r>
                        <a:rPr lang="en-US" sz="2000" baseline="0" dirty="0" smtClean="0"/>
                        <a:t> Health Careers</a:t>
                      </a:r>
                      <a:endParaRPr lang="en-US" sz="2000" dirty="0"/>
                    </a:p>
                  </a:txBody>
                  <a:tcPr/>
                </a:tc>
                <a:tc>
                  <a:txBody>
                    <a:bodyPr/>
                    <a:lstStyle/>
                    <a:p>
                      <a:pPr marL="342900" indent="-342900">
                        <a:buFont typeface="Arial" panose="020B0604020202020204" pitchFamily="34" charset="0"/>
                        <a:buChar char="•"/>
                      </a:pPr>
                      <a:r>
                        <a:rPr lang="en-US" sz="2000" dirty="0" smtClean="0"/>
                        <a:t>Academic Coaching</a:t>
                      </a:r>
                      <a:endParaRPr lang="en-US" sz="2000" dirty="0"/>
                    </a:p>
                  </a:txBody>
                  <a:tcPr/>
                </a:tc>
                <a:extLst>
                  <a:ext uri="{0D108BD9-81ED-4DB2-BD59-A6C34878D82A}">
                    <a16:rowId xmlns:a16="http://schemas.microsoft.com/office/drawing/2014/main" val="2675132391"/>
                  </a:ext>
                </a:extLst>
              </a:tr>
              <a:tr h="370840">
                <a:tc>
                  <a:txBody>
                    <a:bodyPr/>
                    <a:lstStyle/>
                    <a:p>
                      <a:pPr marL="342900" indent="-342900">
                        <a:buFont typeface="Arial" panose="020B0604020202020204" pitchFamily="34" charset="0"/>
                        <a:buChar char="•"/>
                      </a:pPr>
                      <a:r>
                        <a:rPr lang="en-US" sz="2000" dirty="0" smtClean="0"/>
                        <a:t>Residence Life</a:t>
                      </a:r>
                      <a:endParaRPr lang="en-US" sz="2000" dirty="0"/>
                    </a:p>
                  </a:txBody>
                  <a:tcPr/>
                </a:tc>
                <a:tc>
                  <a:txBody>
                    <a:bodyPr/>
                    <a:lstStyle/>
                    <a:p>
                      <a:endParaRPr lang="en-US" sz="2000" dirty="0"/>
                    </a:p>
                  </a:txBody>
                  <a:tcPr/>
                </a:tc>
                <a:extLst>
                  <a:ext uri="{0D108BD9-81ED-4DB2-BD59-A6C34878D82A}">
                    <a16:rowId xmlns:a16="http://schemas.microsoft.com/office/drawing/2014/main" val="1892039102"/>
                  </a:ext>
                </a:extLst>
              </a:tr>
              <a:tr h="370840">
                <a:tc>
                  <a:txBody>
                    <a:bodyPr/>
                    <a:lstStyle/>
                    <a:p>
                      <a:pPr marL="342900" indent="-342900">
                        <a:buFont typeface="Arial" panose="020B0604020202020204" pitchFamily="34" charset="0"/>
                        <a:buChar char="•"/>
                      </a:pPr>
                      <a:r>
                        <a:rPr lang="en-US" sz="2000" dirty="0" smtClean="0"/>
                        <a:t>Study Abroad</a:t>
                      </a:r>
                      <a:endParaRPr lang="en-US" sz="2000" dirty="0"/>
                    </a:p>
                  </a:txBody>
                  <a:tcPr/>
                </a:tc>
                <a:tc>
                  <a:txBody>
                    <a:bodyPr/>
                    <a:lstStyle/>
                    <a:p>
                      <a:endParaRPr lang="en-US" sz="2000" dirty="0"/>
                    </a:p>
                  </a:txBody>
                  <a:tcPr/>
                </a:tc>
                <a:extLst>
                  <a:ext uri="{0D108BD9-81ED-4DB2-BD59-A6C34878D82A}">
                    <a16:rowId xmlns:a16="http://schemas.microsoft.com/office/drawing/2014/main" val="1555733916"/>
                  </a:ext>
                </a:extLst>
              </a:tr>
              <a:tr h="370840">
                <a:tc>
                  <a:txBody>
                    <a:bodyPr/>
                    <a:lstStyle/>
                    <a:p>
                      <a:pPr marL="342900" indent="-342900">
                        <a:buFont typeface="Arial" panose="020B0604020202020204" pitchFamily="34" charset="0"/>
                        <a:buChar char="•"/>
                      </a:pPr>
                      <a:r>
                        <a:rPr lang="en-US" sz="2000" dirty="0" smtClean="0"/>
                        <a:t>Veterans Services</a:t>
                      </a:r>
                      <a:endParaRPr lang="en-US" sz="2000" dirty="0"/>
                    </a:p>
                  </a:txBody>
                  <a:tcPr/>
                </a:tc>
                <a:tc>
                  <a:txBody>
                    <a:bodyPr/>
                    <a:lstStyle/>
                    <a:p>
                      <a:endParaRPr lang="en-US" sz="2000" dirty="0"/>
                    </a:p>
                  </a:txBody>
                  <a:tcPr/>
                </a:tc>
                <a:extLst>
                  <a:ext uri="{0D108BD9-81ED-4DB2-BD59-A6C34878D82A}">
                    <a16:rowId xmlns:a16="http://schemas.microsoft.com/office/drawing/2014/main" val="4182420544"/>
                  </a:ext>
                </a:extLst>
              </a:tr>
            </a:tbl>
          </a:graphicData>
        </a:graphic>
      </p:graphicFrame>
    </p:spTree>
    <p:extLst>
      <p:ext uri="{BB962C8B-B14F-4D97-AF65-F5344CB8AC3E}">
        <p14:creationId xmlns:p14="http://schemas.microsoft.com/office/powerpoint/2010/main" val="300695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4572" y="1634248"/>
            <a:ext cx="6854856" cy="1317852"/>
          </a:xfrm>
        </p:spPr>
        <p:txBody>
          <a:bodyPr/>
          <a:lstStyle/>
          <a:p>
            <a:pPr algn="ctr"/>
            <a:r>
              <a:rPr lang="en-US" sz="6000" dirty="0" smtClean="0"/>
              <a:t>Questions?</a:t>
            </a:r>
            <a:endParaRPr lang="en-US" sz="6000" dirty="0"/>
          </a:p>
        </p:txBody>
      </p:sp>
      <p:sp>
        <p:nvSpPr>
          <p:cNvPr id="3" name="TextBox 2"/>
          <p:cNvSpPr txBox="1"/>
          <p:nvPr/>
        </p:nvSpPr>
        <p:spPr>
          <a:xfrm>
            <a:off x="126380" y="4027550"/>
            <a:ext cx="9017620" cy="461665"/>
          </a:xfrm>
          <a:prstGeom prst="rect">
            <a:avLst/>
          </a:prstGeom>
          <a:noFill/>
        </p:spPr>
        <p:txBody>
          <a:bodyPr wrap="square" rtlCol="0">
            <a:spAutoFit/>
          </a:bodyPr>
          <a:lstStyle/>
          <a:p>
            <a:r>
              <a:rPr lang="en-US" sz="2400" dirty="0" smtClean="0">
                <a:solidFill>
                  <a:srgbClr val="FFC000"/>
                </a:solidFill>
                <a:effectLst>
                  <a:outerShdw blurRad="38100" dist="38100" dir="2700000" algn="tl">
                    <a:srgbClr val="000000">
                      <a:alpha val="43137"/>
                    </a:srgbClr>
                  </a:outerShdw>
                </a:effectLst>
              </a:rPr>
              <a:t>Web: www.pathways.pitt.edu       	Email: PathwaysHelp@pitt.edu</a:t>
            </a:r>
            <a:endParaRPr lang="en-US" sz="24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3233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r>
              <a:rPr lang="en-US" sz="4000" dirty="0"/>
              <a:t>What is Pathways?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p:txBody>
          <a:bodyPr/>
          <a:lstStyle/>
          <a:p>
            <a:pPr>
              <a:spcBef>
                <a:spcPts val="1200"/>
              </a:spcBef>
              <a:spcAft>
                <a:spcPts val="1200"/>
              </a:spcAft>
            </a:pPr>
            <a:r>
              <a:rPr lang="en-US" sz="3400" dirty="0">
                <a:latin typeface="Arial" panose="020B0604020202020204" pitchFamily="34" charset="0"/>
                <a:cs typeface="Arial" panose="020B0604020202020204" pitchFamily="34" charset="0"/>
              </a:rPr>
              <a:t>Student success initiative designed to help staff at Pitt most effectively serve students</a:t>
            </a:r>
          </a:p>
          <a:p>
            <a:pPr>
              <a:spcBef>
                <a:spcPts val="1200"/>
              </a:spcBef>
              <a:spcAft>
                <a:spcPts val="1200"/>
              </a:spcAft>
            </a:pPr>
            <a:r>
              <a:rPr lang="en-US" sz="3400" dirty="0">
                <a:latin typeface="Arial" panose="020B0604020202020204" pitchFamily="34" charset="0"/>
                <a:cs typeface="Arial" panose="020B0604020202020204" pitchFamily="34" charset="0"/>
              </a:rPr>
              <a:t>Advising and analytics </a:t>
            </a:r>
            <a:r>
              <a:rPr lang="en-US" sz="3400" dirty="0" smtClean="0">
                <a:latin typeface="Arial" panose="020B0604020202020204" pitchFamily="34" charset="0"/>
                <a:cs typeface="Arial" panose="020B0604020202020204" pitchFamily="34" charset="0"/>
              </a:rPr>
              <a:t>components</a:t>
            </a: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63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384048"/>
            <a:ext cx="8398212" cy="883968"/>
          </a:xfrm>
        </p:spPr>
        <p:txBody>
          <a:bodyPr/>
          <a:lstStyle/>
          <a:p>
            <a:r>
              <a:rPr lang="en-US" sz="4000" dirty="0"/>
              <a:t>Why </a:t>
            </a:r>
            <a:r>
              <a:rPr lang="en-US" sz="4000" dirty="0" smtClean="0"/>
              <a:t>Pathways? </a:t>
            </a:r>
            <a:endParaRPr lang="en-US" sz="4000" i="1" dirty="0"/>
          </a:p>
        </p:txBody>
      </p:sp>
      <p:sp>
        <p:nvSpPr>
          <p:cNvPr id="3" name="Content Placeholder 2"/>
          <p:cNvSpPr>
            <a:spLocks noGrp="1"/>
          </p:cNvSpPr>
          <p:nvPr>
            <p:ph idx="1"/>
          </p:nvPr>
        </p:nvSpPr>
        <p:spPr>
          <a:xfrm>
            <a:off x="628650" y="1193260"/>
            <a:ext cx="8385648" cy="3439463"/>
          </a:xfrm>
        </p:spPr>
        <p:txBody>
          <a:bodyPr/>
          <a:lstStyle/>
          <a:p>
            <a:pPr>
              <a:spcBef>
                <a:spcPts val="1200"/>
              </a:spcBef>
              <a:spcAft>
                <a:spcPts val="1200"/>
              </a:spcAft>
            </a:pPr>
            <a:r>
              <a:rPr lang="en-US" sz="2800" dirty="0">
                <a:latin typeface="Arial" panose="020B0604020202020204" pitchFamily="34" charset="0"/>
                <a:cs typeface="Arial" panose="020B0604020202020204" pitchFamily="34" charset="0"/>
              </a:rPr>
              <a:t>Student’s advising notes in multiple systems </a:t>
            </a:r>
          </a:p>
          <a:p>
            <a:pPr>
              <a:spcBef>
                <a:spcPts val="1200"/>
              </a:spcBef>
              <a:spcAft>
                <a:spcPts val="1200"/>
              </a:spcAft>
            </a:pPr>
            <a:r>
              <a:rPr lang="en-US" sz="2800" dirty="0">
                <a:latin typeface="Arial" panose="020B0604020202020204" pitchFamily="34" charset="0"/>
                <a:cs typeface="Arial" panose="020B0604020202020204" pitchFamily="34" charset="0"/>
              </a:rPr>
              <a:t>No consistent way to refer students to other units</a:t>
            </a:r>
          </a:p>
          <a:p>
            <a:pPr>
              <a:spcBef>
                <a:spcPts val="1200"/>
              </a:spcBef>
              <a:spcAft>
                <a:spcPts val="1200"/>
              </a:spcAft>
            </a:pPr>
            <a:r>
              <a:rPr lang="en-US" sz="2800" dirty="0">
                <a:latin typeface="Arial" panose="020B0604020202020204" pitchFamily="34" charset="0"/>
                <a:cs typeface="Arial" panose="020B0604020202020204" pitchFamily="34" charset="0"/>
              </a:rPr>
              <a:t>No proactive way to ID students who need support</a:t>
            </a:r>
          </a:p>
          <a:p>
            <a:pPr>
              <a:spcBef>
                <a:spcPts val="1200"/>
              </a:spcBef>
              <a:spcAft>
                <a:spcPts val="1200"/>
              </a:spcAft>
            </a:pPr>
            <a:r>
              <a:rPr lang="en-US" sz="2800" dirty="0" smtClean="0">
                <a:latin typeface="Arial" panose="020B0604020202020204" pitchFamily="34" charset="0"/>
                <a:cs typeface="Arial" panose="020B0604020202020204" pitchFamily="34" charset="0"/>
              </a:rPr>
              <a:t>Improve retention </a:t>
            </a:r>
            <a:r>
              <a:rPr lang="en-US" sz="2800" dirty="0">
                <a:latin typeface="Arial" panose="020B0604020202020204" pitchFamily="34" charset="0"/>
                <a:cs typeface="Arial" panose="020B0604020202020204" pitchFamily="34" charset="0"/>
              </a:rPr>
              <a:t>and graduation </a:t>
            </a:r>
            <a:r>
              <a:rPr lang="en-US" sz="2800" dirty="0" smtClean="0">
                <a:latin typeface="Arial" panose="020B0604020202020204" pitchFamily="34" charset="0"/>
                <a:cs typeface="Arial" panose="020B0604020202020204" pitchFamily="34" charset="0"/>
              </a:rPr>
              <a:t>rates</a:t>
            </a:r>
          </a:p>
          <a:p>
            <a:pPr>
              <a:spcBef>
                <a:spcPts val="1200"/>
              </a:spcBef>
              <a:spcAft>
                <a:spcPts val="1200"/>
              </a:spcAft>
            </a:pPr>
            <a:r>
              <a:rPr lang="en-US" sz="2800" dirty="0" smtClean="0">
                <a:latin typeface="Arial" panose="020B0604020202020204" pitchFamily="34" charset="0"/>
                <a:cs typeface="Arial" panose="020B0604020202020204" pitchFamily="34" charset="0"/>
              </a:rPr>
              <a:t>Reduce gaps </a:t>
            </a:r>
            <a:r>
              <a:rPr lang="en-US" sz="2800" dirty="0">
                <a:latin typeface="Arial" panose="020B0604020202020204" pitchFamily="34" charset="0"/>
                <a:cs typeface="Arial" panose="020B0604020202020204" pitchFamily="34" charset="0"/>
              </a:rPr>
              <a:t>in achievement </a:t>
            </a:r>
          </a:p>
        </p:txBody>
      </p:sp>
    </p:spTree>
    <p:extLst>
      <p:ext uri="{BB962C8B-B14F-4D97-AF65-F5344CB8AC3E}">
        <p14:creationId xmlns:p14="http://schemas.microsoft.com/office/powerpoint/2010/main" val="6739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68016"/>
            <a:ext cx="7886700" cy="3364707"/>
          </a:xfrm>
        </p:spPr>
        <p:txBody>
          <a:bodyPr/>
          <a:lstStyle/>
          <a:p>
            <a:pPr>
              <a:spcBef>
                <a:spcPts val="1200"/>
              </a:spcBef>
              <a:spcAft>
                <a:spcPts val="1200"/>
              </a:spcAft>
            </a:pPr>
            <a:r>
              <a:rPr lang="en-US" sz="3200" dirty="0" smtClean="0">
                <a:latin typeface="Arial" panose="020B0604020202020204" pitchFamily="34" charset="0"/>
                <a:cs typeface="Arial" panose="020B0604020202020204" pitchFamily="34" charset="0"/>
              </a:rPr>
              <a:t>Steering Committee</a:t>
            </a:r>
          </a:p>
          <a:p>
            <a:pPr>
              <a:spcBef>
                <a:spcPts val="1200"/>
              </a:spcBef>
              <a:spcAft>
                <a:spcPts val="1200"/>
              </a:spcAft>
            </a:pPr>
            <a:r>
              <a:rPr lang="en-US" sz="3200" dirty="0" smtClean="0">
                <a:latin typeface="Arial" panose="020B0604020202020204" pitchFamily="34" charset="0"/>
                <a:cs typeface="Arial" panose="020B0604020202020204" pitchFamily="34" charset="0"/>
              </a:rPr>
              <a:t>Faculty Committee</a:t>
            </a:r>
          </a:p>
          <a:p>
            <a:pPr>
              <a:spcBef>
                <a:spcPts val="1200"/>
              </a:spcBef>
              <a:spcAft>
                <a:spcPts val="1200"/>
              </a:spcAft>
            </a:pPr>
            <a:r>
              <a:rPr lang="en-US" sz="3200" dirty="0" smtClean="0">
                <a:latin typeface="Arial" panose="020B0604020202020204" pitchFamily="34" charset="0"/>
                <a:cs typeface="Arial" panose="020B0604020202020204" pitchFamily="34" charset="0"/>
              </a:rPr>
              <a:t>Student Committee</a:t>
            </a:r>
          </a:p>
          <a:p>
            <a:pPr>
              <a:spcBef>
                <a:spcPts val="1200"/>
              </a:spcBef>
              <a:spcAft>
                <a:spcPts val="1200"/>
              </a:spcAft>
            </a:pPr>
            <a:r>
              <a:rPr lang="en-US" sz="3200" dirty="0" smtClean="0">
                <a:latin typeface="Arial" panose="020B0604020202020204" pitchFamily="34" charset="0"/>
                <a:cs typeface="Arial" panose="020B0604020202020204" pitchFamily="34" charset="0"/>
              </a:rPr>
              <a:t>Implementation Committee</a:t>
            </a:r>
          </a:p>
        </p:txBody>
      </p:sp>
      <p:sp>
        <p:nvSpPr>
          <p:cNvPr id="5" name="Title 1"/>
          <p:cNvSpPr>
            <a:spLocks noGrp="1"/>
          </p:cNvSpPr>
          <p:nvPr>
            <p:ph type="title"/>
          </p:nvPr>
        </p:nvSpPr>
        <p:spPr>
          <a:xfrm>
            <a:off x="630936" y="384048"/>
            <a:ext cx="8618705" cy="683915"/>
          </a:xfrm>
        </p:spPr>
        <p:txBody>
          <a:bodyPr/>
          <a:lstStyle/>
          <a:p>
            <a:r>
              <a:rPr lang="en-US" sz="4000" dirty="0" smtClean="0"/>
              <a:t>Committee Structure</a:t>
            </a:r>
            <a:endParaRPr lang="en-US" sz="4000" dirty="0"/>
          </a:p>
        </p:txBody>
      </p:sp>
    </p:spTree>
    <p:extLst>
      <p:ext uri="{BB962C8B-B14F-4D97-AF65-F5344CB8AC3E}">
        <p14:creationId xmlns:p14="http://schemas.microsoft.com/office/powerpoint/2010/main" val="2747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Components of Pathways</a:t>
            </a:r>
          </a:p>
        </p:txBody>
      </p:sp>
      <p:sp>
        <p:nvSpPr>
          <p:cNvPr id="3" name="Content Placeholder 2"/>
          <p:cNvSpPr>
            <a:spLocks noGrp="1"/>
          </p:cNvSpPr>
          <p:nvPr>
            <p:ph idx="1"/>
          </p:nvPr>
        </p:nvSpPr>
        <p:spPr>
          <a:xfrm>
            <a:off x="628650" y="1186774"/>
            <a:ext cx="7886700" cy="3445949"/>
          </a:xfrm>
        </p:spPr>
        <p:txBody>
          <a:bodyPr/>
          <a:lstStyle/>
          <a:p>
            <a:pPr marL="514350" indent="-514350">
              <a:spcBef>
                <a:spcPts val="1200"/>
              </a:spcBef>
              <a:spcAft>
                <a:spcPts val="1200"/>
              </a:spcAft>
              <a:buFont typeface="+mj-lt"/>
              <a:buAutoNum type="arabicPeriod"/>
            </a:pPr>
            <a:r>
              <a:rPr lang="en-US" sz="3200" dirty="0">
                <a:latin typeface="Arial" panose="020B0604020202020204" pitchFamily="34" charset="0"/>
                <a:cs typeface="Arial" panose="020B0604020202020204" pitchFamily="34" charset="0"/>
              </a:rPr>
              <a:t>Navigate Student: Student-facing phone </a:t>
            </a:r>
            <a:r>
              <a:rPr lang="en-US" sz="3200" dirty="0" smtClean="0">
                <a:latin typeface="Arial" panose="020B0604020202020204" pitchFamily="34" charset="0"/>
                <a:cs typeface="Arial" panose="020B0604020202020204" pitchFamily="34" charset="0"/>
              </a:rPr>
              <a:t>app</a:t>
            </a:r>
            <a:endParaRPr lang="en-US" sz="1600" dirty="0">
              <a:latin typeface="Arial" panose="020B0604020202020204" pitchFamily="34" charset="0"/>
              <a:cs typeface="Arial" panose="020B0604020202020204" pitchFamily="34" charset="0"/>
            </a:endParaRPr>
          </a:p>
          <a:p>
            <a:pPr marL="514350" indent="-514350">
              <a:spcBef>
                <a:spcPts val="1200"/>
              </a:spcBef>
              <a:spcAft>
                <a:spcPts val="1200"/>
              </a:spcAft>
              <a:buFont typeface="+mj-lt"/>
              <a:buAutoNum type="arabicPeriod"/>
            </a:pPr>
            <a:r>
              <a:rPr lang="en-US" sz="3200" dirty="0">
                <a:latin typeface="Arial" panose="020B0604020202020204" pitchFamily="34" charset="0"/>
                <a:cs typeface="Arial" panose="020B0604020202020204" pitchFamily="34" charset="0"/>
              </a:rPr>
              <a:t>Navigate: Advisor-facing </a:t>
            </a:r>
            <a:r>
              <a:rPr lang="en-US" sz="3200" dirty="0" smtClean="0">
                <a:latin typeface="Arial" panose="020B0604020202020204" pitchFamily="34" charset="0"/>
                <a:cs typeface="Arial" panose="020B0604020202020204" pitchFamily="34" charset="0"/>
              </a:rPr>
              <a:t>platform</a:t>
            </a:r>
            <a:endParaRPr lang="en-US" sz="1600" dirty="0">
              <a:latin typeface="Arial" panose="020B0604020202020204" pitchFamily="34" charset="0"/>
              <a:cs typeface="Arial" panose="020B0604020202020204" pitchFamily="34" charset="0"/>
            </a:endParaRPr>
          </a:p>
          <a:p>
            <a:pPr marL="514350" indent="-514350">
              <a:spcBef>
                <a:spcPts val="1200"/>
              </a:spcBef>
              <a:spcAft>
                <a:spcPts val="1200"/>
              </a:spcAft>
              <a:buFont typeface="+mj-lt"/>
              <a:buAutoNum type="arabicPeriod"/>
            </a:pPr>
            <a:r>
              <a:rPr lang="en-US" sz="3200" dirty="0" err="1">
                <a:latin typeface="Arial" panose="020B0604020202020204" pitchFamily="34" charset="0"/>
                <a:cs typeface="Arial" panose="020B0604020202020204" pitchFamily="34" charset="0"/>
              </a:rPr>
              <a:t>Othot</a:t>
            </a:r>
            <a:r>
              <a:rPr lang="en-US" sz="3200" dirty="0">
                <a:latin typeface="Arial" panose="020B0604020202020204" pitchFamily="34" charset="0"/>
                <a:cs typeface="Arial" panose="020B0604020202020204" pitchFamily="34" charset="0"/>
              </a:rPr>
              <a:t> Predictive Analytics platform</a:t>
            </a:r>
          </a:p>
          <a:p>
            <a:pPr marL="514350" indent="-514350">
              <a:spcBef>
                <a:spcPts val="1200"/>
              </a:spcBef>
              <a:spcAft>
                <a:spcPts val="1200"/>
              </a:spcAft>
              <a:buFont typeface="+mj-lt"/>
              <a:buAutoNum type="arabicPeriod"/>
            </a:pPr>
            <a:r>
              <a:rPr lang="en-US" sz="3200" dirty="0">
                <a:latin typeface="Arial" panose="020B0604020202020204" pitchFamily="34" charset="0"/>
                <a:cs typeface="Arial" panose="020B0604020202020204" pitchFamily="34" charset="0"/>
              </a:rPr>
              <a:t>Recommendation </a:t>
            </a:r>
            <a:r>
              <a:rPr lang="en-US" sz="3200" dirty="0" smtClean="0">
                <a:latin typeface="Arial" panose="020B0604020202020204" pitchFamily="34" charset="0"/>
                <a:cs typeface="Arial" panose="020B0604020202020204" pitchFamily="34" charset="0"/>
              </a:rPr>
              <a:t>Engine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22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3256"/>
            <a:ext cx="5058788" cy="883968"/>
          </a:xfrm>
        </p:spPr>
        <p:txBody>
          <a:bodyPr/>
          <a:lstStyle/>
          <a:p>
            <a:r>
              <a:rPr lang="en-US" sz="4000" dirty="0"/>
              <a:t>Navigate </a:t>
            </a:r>
            <a:r>
              <a:rPr lang="en-US" sz="4000" dirty="0" smtClean="0"/>
              <a:t>Student App</a:t>
            </a:r>
            <a:endParaRPr lang="en-US" sz="4000" dirty="0"/>
          </a:p>
        </p:txBody>
      </p:sp>
      <p:sp>
        <p:nvSpPr>
          <p:cNvPr id="3" name="Content Placeholder 2"/>
          <p:cNvSpPr>
            <a:spLocks noGrp="1"/>
          </p:cNvSpPr>
          <p:nvPr>
            <p:ph idx="1"/>
          </p:nvPr>
        </p:nvSpPr>
        <p:spPr>
          <a:xfrm>
            <a:off x="628650" y="1524001"/>
            <a:ext cx="4591861" cy="3108722"/>
          </a:xfrm>
        </p:spPr>
        <p:txBody>
          <a:bodyPr/>
          <a:lstStyle/>
          <a:p>
            <a:pPr>
              <a:spcBef>
                <a:spcPts val="1200"/>
              </a:spcBef>
            </a:pPr>
            <a:r>
              <a:rPr lang="en-US" sz="2600" dirty="0">
                <a:latin typeface="Arial" panose="020B0604020202020204" pitchFamily="34" charset="0"/>
                <a:cs typeface="Arial" panose="020B0604020202020204" pitchFamily="34" charset="0"/>
              </a:rPr>
              <a:t>In-Take Survey</a:t>
            </a:r>
          </a:p>
          <a:p>
            <a:pPr>
              <a:spcBef>
                <a:spcPts val="1200"/>
              </a:spcBef>
            </a:pPr>
            <a:r>
              <a:rPr lang="en-US" sz="2600" dirty="0">
                <a:latin typeface="Arial" panose="020B0604020202020204" pitchFamily="34" charset="0"/>
                <a:cs typeface="Arial" panose="020B0604020202020204" pitchFamily="34" charset="0"/>
              </a:rPr>
              <a:t>Tips/To Dos/Events</a:t>
            </a:r>
          </a:p>
          <a:p>
            <a:pPr>
              <a:spcBef>
                <a:spcPts val="1200"/>
              </a:spcBef>
            </a:pPr>
            <a:r>
              <a:rPr lang="en-US" sz="2600" dirty="0">
                <a:latin typeface="Arial" panose="020B0604020202020204" pitchFamily="34" charset="0"/>
                <a:cs typeface="Arial" panose="020B0604020202020204" pitchFamily="34" charset="0"/>
              </a:rPr>
              <a:t>Appointment Scheduling</a:t>
            </a:r>
          </a:p>
          <a:p>
            <a:pPr>
              <a:spcBef>
                <a:spcPts val="1200"/>
              </a:spcBef>
            </a:pPr>
            <a:r>
              <a:rPr lang="en-US" sz="2600" dirty="0">
                <a:latin typeface="Arial" panose="020B0604020202020204" pitchFamily="34" charset="0"/>
                <a:cs typeface="Arial" panose="020B0604020202020204" pitchFamily="34" charset="0"/>
              </a:rPr>
              <a:t>Study Group</a:t>
            </a:r>
          </a:p>
          <a:p>
            <a:pPr>
              <a:spcBef>
                <a:spcPts val="1200"/>
              </a:spcBef>
            </a:pPr>
            <a:r>
              <a:rPr lang="en-US" sz="2600" dirty="0">
                <a:latin typeface="Arial" panose="020B0604020202020204" pitchFamily="34" charset="0"/>
                <a:cs typeface="Arial" panose="020B0604020202020204" pitchFamily="34" charset="0"/>
              </a:rPr>
              <a:t>Resources</a:t>
            </a:r>
          </a:p>
          <a:p>
            <a:pPr>
              <a:spcBef>
                <a:spcPts val="1200"/>
              </a:spcBef>
            </a:pPr>
            <a:r>
              <a:rPr lang="en-US" sz="2600" dirty="0">
                <a:latin typeface="Arial" panose="020B0604020202020204" pitchFamily="34" charset="0"/>
                <a:cs typeface="Arial" panose="020B0604020202020204" pitchFamily="34" charset="0"/>
              </a:rPr>
              <a:t>Holds</a:t>
            </a:r>
          </a:p>
          <a:p>
            <a:endParaRPr lang="en-US" sz="2600" dirty="0"/>
          </a:p>
        </p:txBody>
      </p:sp>
      <p:pic>
        <p:nvPicPr>
          <p:cNvPr id="4" name="Picture 3"/>
          <p:cNvPicPr>
            <a:picLocks noChangeAspect="1"/>
          </p:cNvPicPr>
          <p:nvPr/>
        </p:nvPicPr>
        <p:blipFill>
          <a:blip r:embed="rId2"/>
          <a:stretch>
            <a:fillRect/>
          </a:stretch>
        </p:blipFill>
        <p:spPr>
          <a:xfrm>
            <a:off x="5844540" y="61339"/>
            <a:ext cx="2822539" cy="4957383"/>
          </a:xfrm>
          <a:prstGeom prst="rect">
            <a:avLst/>
          </a:prstGeom>
        </p:spPr>
      </p:pic>
    </p:spTree>
    <p:extLst>
      <p:ext uri="{BB962C8B-B14F-4D97-AF65-F5344CB8AC3E}">
        <p14:creationId xmlns:p14="http://schemas.microsoft.com/office/powerpoint/2010/main" val="177965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Navigate Platform </a:t>
            </a:r>
          </a:p>
        </p:txBody>
      </p:sp>
      <p:sp>
        <p:nvSpPr>
          <p:cNvPr id="3" name="Content Placeholder 2"/>
          <p:cNvSpPr>
            <a:spLocks noGrp="1"/>
          </p:cNvSpPr>
          <p:nvPr>
            <p:ph idx="1"/>
          </p:nvPr>
        </p:nvSpPr>
        <p:spPr>
          <a:xfrm>
            <a:off x="628650" y="1102468"/>
            <a:ext cx="7886700" cy="3530255"/>
          </a:xfrm>
        </p:spPr>
        <p:txBody>
          <a:bodyPr/>
          <a:lstStyle/>
          <a:p>
            <a:pPr>
              <a:spcBef>
                <a:spcPts val="600"/>
              </a:spcBef>
              <a:spcAft>
                <a:spcPts val="600"/>
              </a:spcAft>
            </a:pPr>
            <a:r>
              <a:rPr lang="en-US" sz="2800" dirty="0">
                <a:latin typeface="Arial" panose="020B0604020202020204" pitchFamily="34" charset="0"/>
                <a:cs typeface="Arial" panose="020B0604020202020204" pitchFamily="34" charset="0"/>
              </a:rPr>
              <a:t>Advisor-facing platform</a:t>
            </a:r>
          </a:p>
          <a:p>
            <a:pPr>
              <a:spcBef>
                <a:spcPts val="600"/>
              </a:spcBef>
              <a:spcAft>
                <a:spcPts val="600"/>
              </a:spcAft>
            </a:pPr>
            <a:r>
              <a:rPr lang="en-US" sz="2800" dirty="0">
                <a:latin typeface="Arial" panose="020B0604020202020204" pitchFamily="34" charset="0"/>
                <a:cs typeface="Arial" panose="020B0604020202020204" pitchFamily="34" charset="0"/>
              </a:rPr>
              <a:t>Displays PS data in a user-friendly way</a:t>
            </a:r>
          </a:p>
          <a:p>
            <a:pPr>
              <a:spcBef>
                <a:spcPts val="600"/>
              </a:spcBef>
              <a:spcAft>
                <a:spcPts val="600"/>
              </a:spcAft>
            </a:pPr>
            <a:r>
              <a:rPr lang="en-US" sz="2800" dirty="0">
                <a:latin typeface="Arial" panose="020B0604020202020204" pitchFamily="34" charset="0"/>
                <a:cs typeface="Arial" panose="020B0604020202020204" pitchFamily="34" charset="0"/>
              </a:rPr>
              <a:t>Used for:</a:t>
            </a:r>
          </a:p>
          <a:p>
            <a:pPr lvl="1">
              <a:spcBef>
                <a:spcPts val="600"/>
              </a:spcBef>
              <a:spcAft>
                <a:spcPts val="6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Scheduling appointments</a:t>
            </a:r>
          </a:p>
          <a:p>
            <a:pPr lvl="1">
              <a:spcBef>
                <a:spcPts val="600"/>
              </a:spcBef>
              <a:spcAft>
                <a:spcPts val="6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Leaving notes/summaries of advising </a:t>
            </a:r>
            <a:r>
              <a:rPr lang="en-US" sz="2400" dirty="0" smtClean="0">
                <a:solidFill>
                  <a:schemeClr val="tx2"/>
                </a:solidFill>
                <a:latin typeface="Arial" panose="020B0604020202020204" pitchFamily="34" charset="0"/>
                <a:cs typeface="Arial" panose="020B0604020202020204" pitchFamily="34" charset="0"/>
              </a:rPr>
              <a:t>appointments</a:t>
            </a:r>
            <a:endParaRPr lang="en-US" sz="2400" dirty="0">
              <a:solidFill>
                <a:schemeClr val="tx2"/>
              </a:solidFill>
              <a:latin typeface="Arial" panose="020B0604020202020204" pitchFamily="34" charset="0"/>
              <a:cs typeface="Arial" panose="020B0604020202020204" pitchFamily="34" charset="0"/>
            </a:endParaRPr>
          </a:p>
          <a:p>
            <a:pPr lvl="1">
              <a:spcBef>
                <a:spcPts val="600"/>
              </a:spcBef>
              <a:spcAft>
                <a:spcPts val="6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Referring students to other offices</a:t>
            </a:r>
          </a:p>
          <a:p>
            <a:pPr lvl="1">
              <a:spcBef>
                <a:spcPts val="600"/>
              </a:spcBef>
              <a:spcAft>
                <a:spcPts val="6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Messaging </a:t>
            </a:r>
            <a:r>
              <a:rPr lang="en-US" sz="2400" dirty="0" smtClean="0">
                <a:solidFill>
                  <a:schemeClr val="tx2"/>
                </a:solidFill>
                <a:latin typeface="Arial" panose="020B0604020202020204" pitchFamily="34" charset="0"/>
                <a:cs typeface="Arial" panose="020B0604020202020204" pitchFamily="34" charset="0"/>
              </a:rPr>
              <a:t>students</a:t>
            </a:r>
          </a:p>
        </p:txBody>
      </p:sp>
    </p:spTree>
    <p:extLst>
      <p:ext uri="{BB962C8B-B14F-4D97-AF65-F5344CB8AC3E}">
        <p14:creationId xmlns:p14="http://schemas.microsoft.com/office/powerpoint/2010/main" val="39643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Navigate Platform </a:t>
            </a:r>
          </a:p>
        </p:txBody>
      </p:sp>
      <p:sp>
        <p:nvSpPr>
          <p:cNvPr id="3" name="Content Placeholder 2"/>
          <p:cNvSpPr>
            <a:spLocks noGrp="1"/>
          </p:cNvSpPr>
          <p:nvPr>
            <p:ph idx="1"/>
          </p:nvPr>
        </p:nvSpPr>
        <p:spPr>
          <a:xfrm>
            <a:off x="628650" y="1160834"/>
            <a:ext cx="7886700" cy="3471889"/>
          </a:xfrm>
        </p:spPr>
        <p:txBody>
          <a:bodyPr/>
          <a:lstStyle/>
          <a:p>
            <a:pPr>
              <a:spcBef>
                <a:spcPts val="600"/>
              </a:spcBef>
              <a:spcAft>
                <a:spcPts val="600"/>
              </a:spcAft>
            </a:pPr>
            <a:r>
              <a:rPr lang="en-US" sz="3000" dirty="0" smtClean="0">
                <a:latin typeface="Arial" panose="020B0604020202020204" pitchFamily="34" charset="0"/>
                <a:cs typeface="Arial" panose="020B0604020202020204" pitchFamily="34" charset="0"/>
              </a:rPr>
              <a:t>Key features</a:t>
            </a:r>
          </a:p>
          <a:p>
            <a:pPr lvl="1">
              <a:spcBef>
                <a:spcPts val="600"/>
              </a:spcBef>
              <a:spcAft>
                <a:spcPts val="600"/>
              </a:spcAft>
              <a:buFont typeface="Wingdings" panose="05000000000000000000" pitchFamily="2" charset="2"/>
              <a:buChar char="Ø"/>
            </a:pPr>
            <a:r>
              <a:rPr lang="en-US" sz="2400" dirty="0" smtClean="0">
                <a:solidFill>
                  <a:srgbClr val="FFC000"/>
                </a:solidFill>
                <a:latin typeface="Arial" panose="020B0604020202020204" pitchFamily="34" charset="0"/>
                <a:cs typeface="Arial" panose="020B0604020202020204" pitchFamily="34" charset="0"/>
              </a:rPr>
              <a:t>Direct link to student’s Academic Advising Report</a:t>
            </a:r>
          </a:p>
          <a:p>
            <a:pPr lvl="1">
              <a:spcBef>
                <a:spcPts val="600"/>
              </a:spcBef>
              <a:spcAft>
                <a:spcPts val="600"/>
              </a:spcAft>
              <a:buFont typeface="Wingdings" panose="05000000000000000000" pitchFamily="2" charset="2"/>
              <a:buChar char="Ø"/>
            </a:pPr>
            <a:r>
              <a:rPr lang="en-US" sz="2400" dirty="0" smtClean="0">
                <a:solidFill>
                  <a:srgbClr val="FFC000"/>
                </a:solidFill>
                <a:latin typeface="Arial" panose="020B0604020202020204" pitchFamily="34" charset="0"/>
                <a:cs typeface="Arial" panose="020B0604020202020204" pitchFamily="34" charset="0"/>
              </a:rPr>
              <a:t>Student’s picture</a:t>
            </a:r>
          </a:p>
          <a:p>
            <a:pPr lvl="1">
              <a:spcBef>
                <a:spcPts val="600"/>
              </a:spcBef>
              <a:spcAft>
                <a:spcPts val="600"/>
              </a:spcAft>
              <a:buFont typeface="Wingdings" panose="05000000000000000000" pitchFamily="2" charset="2"/>
              <a:buChar char="Ø"/>
            </a:pPr>
            <a:r>
              <a:rPr lang="en-US" sz="2400" dirty="0">
                <a:solidFill>
                  <a:srgbClr val="FFC000"/>
                </a:solidFill>
                <a:latin typeface="Arial" panose="020B0604020202020204" pitchFamily="34" charset="0"/>
                <a:cs typeface="Arial" panose="020B0604020202020204" pitchFamily="34" charset="0"/>
              </a:rPr>
              <a:t>Watch lists</a:t>
            </a:r>
          </a:p>
          <a:p>
            <a:pPr lvl="1">
              <a:spcBef>
                <a:spcPts val="600"/>
              </a:spcBef>
              <a:spcAft>
                <a:spcPts val="600"/>
              </a:spcAft>
              <a:buFont typeface="Wingdings" panose="05000000000000000000" pitchFamily="2" charset="2"/>
              <a:buChar char="Ø"/>
            </a:pPr>
            <a:r>
              <a:rPr lang="en-US" sz="2400" dirty="0" smtClean="0">
                <a:solidFill>
                  <a:srgbClr val="FFC000"/>
                </a:solidFill>
                <a:latin typeface="Arial" panose="020B0604020202020204" pitchFamily="34" charset="0"/>
                <a:cs typeface="Arial" panose="020B0604020202020204" pitchFamily="34" charset="0"/>
              </a:rPr>
              <a:t>Appointment campaign</a:t>
            </a:r>
          </a:p>
          <a:p>
            <a:pPr lvl="1">
              <a:spcBef>
                <a:spcPts val="600"/>
              </a:spcBef>
              <a:spcAft>
                <a:spcPts val="600"/>
              </a:spcAft>
              <a:buFont typeface="Wingdings" panose="05000000000000000000" pitchFamily="2" charset="2"/>
              <a:buChar char="Ø"/>
            </a:pPr>
            <a:r>
              <a:rPr lang="en-US" sz="2400" dirty="0" smtClean="0">
                <a:solidFill>
                  <a:srgbClr val="FFC000"/>
                </a:solidFill>
                <a:latin typeface="Arial" panose="020B0604020202020204" pitchFamily="34" charset="0"/>
                <a:cs typeface="Arial" panose="020B0604020202020204" pitchFamily="34" charset="0"/>
              </a:rPr>
              <a:t>Easy tracking of appointments, cancelations, and no shows</a:t>
            </a:r>
            <a:endParaRPr lang="en-US" sz="2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72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Forge Ahead Palette">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1182</TotalTime>
  <Words>1255</Words>
  <Application>Microsoft Office PowerPoint</Application>
  <PresentationFormat>On-screen Show (16:9)</PresentationFormat>
  <Paragraphs>347</Paragraphs>
  <Slides>27</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Arial Black</vt:lpstr>
      <vt:lpstr>Arial Narrow</vt:lpstr>
      <vt:lpstr>Calibri</vt:lpstr>
      <vt:lpstr>Wingdings</vt:lpstr>
      <vt:lpstr>Office Theme</vt:lpstr>
      <vt:lpstr>Acrobat Document</vt:lpstr>
      <vt:lpstr>PowerPoint Presentation</vt:lpstr>
      <vt:lpstr>Outline </vt:lpstr>
      <vt:lpstr>What is Pathways?</vt:lpstr>
      <vt:lpstr>Why Pathways? </vt:lpstr>
      <vt:lpstr>Committee Structure</vt:lpstr>
      <vt:lpstr>Components of Pathways</vt:lpstr>
      <vt:lpstr>Navigate Student App</vt:lpstr>
      <vt:lpstr>Navigate Platform </vt:lpstr>
      <vt:lpstr>Navigate Platform </vt:lpstr>
      <vt:lpstr>Navigate Platform – Security</vt:lpstr>
      <vt:lpstr>Navigate Platform – What goes in</vt:lpstr>
      <vt:lpstr>Navigate Platform – What goes in</vt:lpstr>
      <vt:lpstr>Navigate Platform – What goes in</vt:lpstr>
      <vt:lpstr>Navigate Platform – What goes out</vt:lpstr>
      <vt:lpstr>Othot Platform</vt:lpstr>
      <vt:lpstr>Othot Platform</vt:lpstr>
      <vt:lpstr>Recommendation Engine</vt:lpstr>
      <vt:lpstr>Implementation</vt:lpstr>
      <vt:lpstr>PowerPoint Presentation</vt:lpstr>
      <vt:lpstr>Year 1 Success Story!</vt:lpstr>
      <vt:lpstr>PowerPoint Presentation</vt:lpstr>
      <vt:lpstr>Year 2 Success Story!</vt:lpstr>
      <vt:lpstr>PowerPoint Presentation</vt:lpstr>
      <vt:lpstr>PowerPoint Presentation</vt:lpstr>
      <vt:lpstr>PowerPoint Presentation</vt:lpstr>
      <vt:lpstr>Referrals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Dudley, Jane</dc:creator>
  <cp:lastModifiedBy>Brodish, Amanda B</cp:lastModifiedBy>
  <cp:revision>116</cp:revision>
  <cp:lastPrinted>2019-07-18T13:58:01Z</cp:lastPrinted>
  <dcterms:created xsi:type="dcterms:W3CDTF">2019-07-18T12:44:10Z</dcterms:created>
  <dcterms:modified xsi:type="dcterms:W3CDTF">2020-01-03T14:56:09Z</dcterms:modified>
</cp:coreProperties>
</file>